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69" r:id="rId4"/>
    <p:sldId id="268" r:id="rId5"/>
    <p:sldId id="260" r:id="rId6"/>
    <p:sldId id="261" r:id="rId7"/>
    <p:sldId id="262" r:id="rId8"/>
    <p:sldId id="263" r:id="rId9"/>
    <p:sldId id="264" r:id="rId10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2" autoAdjust="0"/>
  </p:normalViewPr>
  <p:slideViewPr>
    <p:cSldViewPr snapToGrid="0">
      <p:cViewPr varScale="1">
        <p:scale>
          <a:sx n="86" d="100"/>
          <a:sy n="86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C9C1F-1C00-4E95-8A94-8243FEA2EA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4A550-4DB4-4759-9007-54CE924E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BA43-FF6F-4972-A3F8-F4EFD4358E5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Lãnh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đạo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tác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nhân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cái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nhìn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tổng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chi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theo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thời</a:t>
            </a:r>
            <a:r>
              <a:rPr lang="vi-VN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gian </a:t>
            </a:r>
            <a:r>
              <a:rPr lang="vi-VN" sz="1200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thực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BA43-FF6F-4972-A3F8-F4EFD4358E5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2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1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A550-4DB4-4759-9007-54CE924ED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A550-4DB4-4759-9007-54CE924ED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36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99573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023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991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023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</p:spTree>
    <p:extLst>
      <p:ext uri="{BB962C8B-B14F-4D97-AF65-F5344CB8AC3E}">
        <p14:creationId xmlns:p14="http://schemas.microsoft.com/office/powerpoint/2010/main" val="92708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</p:spTree>
    <p:extLst>
      <p:ext uri="{BB962C8B-B14F-4D97-AF65-F5344CB8AC3E}">
        <p14:creationId xmlns:p14="http://schemas.microsoft.com/office/powerpoint/2010/main" val="8500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FBB310D8-DC56-4736-AE48-98AFF508670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11/10/2022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747D68CA-C0F7-42BB-9A3A-EE8FD66C880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2BB025C0-ECBC-42F5-9428-4430D48B84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83148" y="3110978"/>
            <a:ext cx="6858000" cy="823307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HỌC VIỆN PHỤ NỮ VIỆT NAM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8EABD5F-8E4A-45A2-9BA0-C34C0EE1E86B}"/>
              </a:ext>
            </a:extLst>
          </p:cNvPr>
          <p:cNvSpPr txBox="1">
            <a:spLocks/>
          </p:cNvSpPr>
          <p:nvPr/>
        </p:nvSpPr>
        <p:spPr>
          <a:xfrm>
            <a:off x="1081548" y="2379159"/>
            <a:ext cx="8338921" cy="3074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82288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HỌC VIỆN CHÍNH SÁCH VÀ PHÁT TRIỂN</a:t>
            </a:r>
            <a:endParaRPr lang="en-US" sz="2800" b="1" dirty="0" smtClean="0">
              <a:solidFill>
                <a:srgbClr val="082288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82288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HƯỚNG </a:t>
            </a:r>
            <a:r>
              <a:rPr lang="en-US" sz="2000" b="1" dirty="0">
                <a:solidFill>
                  <a:srgbClr val="082288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DẪN THANH TOÁN </a:t>
            </a:r>
            <a:r>
              <a:rPr lang="en-US" sz="2000" b="1" dirty="0" smtClean="0">
                <a:solidFill>
                  <a:srgbClr val="082288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BẰNG </a:t>
            </a:r>
            <a:r>
              <a:rPr lang="en-US" sz="2000" b="1" dirty="0">
                <a:solidFill>
                  <a:srgbClr val="082288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MÃ THANH TOÁN </a:t>
            </a:r>
            <a:r>
              <a:rPr lang="en-US" sz="2000" b="1" dirty="0" smtClean="0">
                <a:solidFill>
                  <a:srgbClr val="082288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ĐỊNH DANH LỆ PHÍ XEM XÉT LẠI ĐIỂM THI KẾT THÚC HỌC PHẦN</a:t>
            </a:r>
            <a:endParaRPr lang="en-US" sz="2000" b="1" dirty="0" smtClean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vi-VN" sz="3200" b="1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86ED3F-1EF9-C34F-B530-2B7CA3DF1268}"/>
              </a:ext>
            </a:extLst>
          </p:cNvPr>
          <p:cNvSpPr>
            <a:spLocks noChangeAspect="1"/>
          </p:cNvSpPr>
          <p:nvPr/>
        </p:nvSpPr>
        <p:spPr>
          <a:xfrm rot="16200000">
            <a:off x="5393709" y="59707"/>
            <a:ext cx="1404590" cy="12191999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986CAC-93A6-CC45-9530-EB287B747B43}"/>
              </a:ext>
            </a:extLst>
          </p:cNvPr>
          <p:cNvSpPr>
            <a:spLocks noChangeAspect="1"/>
          </p:cNvSpPr>
          <p:nvPr/>
        </p:nvSpPr>
        <p:spPr>
          <a:xfrm rot="16200000">
            <a:off x="-3128069" y="3128073"/>
            <a:ext cx="6858002" cy="601860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pic>
        <p:nvPicPr>
          <p:cNvPr id="1028" name="Picture 4" descr="https://o.remove.bg/downloads/77314687-d9d5-4b62-a37b-8f9a9a8702fe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32" y="374838"/>
            <a:ext cx="1232712" cy="14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13" y="468789"/>
            <a:ext cx="3727454" cy="12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D54D371-94F5-3747-8077-85F81C9DBC6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928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FE5338-E78C-CE44-9162-221178C3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744" y="511238"/>
            <a:ext cx="7394446" cy="9244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THỨC THANH TOÁN 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TRƯỜNG HỢP SỬ DỤNG: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613C0-00D8-0549-9A86-33F2C4E9A769}"/>
              </a:ext>
            </a:extLst>
          </p:cNvPr>
          <p:cNvSpPr/>
          <p:nvPr/>
        </p:nvSpPr>
        <p:spPr>
          <a:xfrm>
            <a:off x="0" y="-5845"/>
            <a:ext cx="3995738" cy="6858000"/>
          </a:xfrm>
          <a:prstGeom prst="rect">
            <a:avLst/>
          </a:prstGeom>
          <a:solidFill>
            <a:srgbClr val="082288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0CE186-9F71-D445-80FF-4B63CE877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3"/>
            <a:ext cx="3995738" cy="13480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608D047-84D6-154E-AAEC-623CC2A254F2}"/>
              </a:ext>
            </a:extLst>
          </p:cNvPr>
          <p:cNvGrpSpPr/>
          <p:nvPr/>
        </p:nvGrpSpPr>
        <p:grpSpPr>
          <a:xfrm>
            <a:off x="4563311" y="2061564"/>
            <a:ext cx="227295" cy="226617"/>
            <a:chOff x="5918994" y="3280833"/>
            <a:chExt cx="354012" cy="352956"/>
          </a:xfrm>
          <a:solidFill>
            <a:schemeClr val="accent1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E98D1CE-C3FD-F342-BA80-CDF6E232B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89"/>
              <a:endParaRPr lang="id-ID" sz="186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DD21F14-B8EB-A743-B15C-765E7B6E0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89"/>
              <a:endParaRPr lang="id-ID" sz="186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8D0424-3CF2-5A49-B7A3-E79AA07927B2}"/>
              </a:ext>
            </a:extLst>
          </p:cNvPr>
          <p:cNvGrpSpPr/>
          <p:nvPr/>
        </p:nvGrpSpPr>
        <p:grpSpPr>
          <a:xfrm>
            <a:off x="4563311" y="3332117"/>
            <a:ext cx="227295" cy="226617"/>
            <a:chOff x="5918994" y="3280833"/>
            <a:chExt cx="354012" cy="352956"/>
          </a:xfrm>
          <a:solidFill>
            <a:schemeClr val="accent2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E8ED8F-0FA8-A749-B64C-9E3287FC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89"/>
              <a:endParaRPr lang="id-ID" sz="186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6E2C3ED-7271-FA47-9671-65AD047070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89"/>
              <a:endParaRPr lang="id-ID" sz="186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19ACBE-A5FD-0D4C-8CA6-66DC9A3C0BA7}"/>
              </a:ext>
            </a:extLst>
          </p:cNvPr>
          <p:cNvGrpSpPr/>
          <p:nvPr/>
        </p:nvGrpSpPr>
        <p:grpSpPr>
          <a:xfrm>
            <a:off x="4563311" y="4972736"/>
            <a:ext cx="227295" cy="226617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A09B00-4583-BF47-B37F-0281AB666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89"/>
              <a:endParaRPr lang="id-ID" sz="186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0489E8E-B739-DC45-9161-55C97C5C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89"/>
              <a:endParaRPr lang="id-ID" sz="186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CB60E62A-B182-DC43-904F-FE8E3F9F72EB}"/>
              </a:ext>
            </a:extLst>
          </p:cNvPr>
          <p:cNvSpPr/>
          <p:nvPr/>
        </p:nvSpPr>
        <p:spPr>
          <a:xfrm>
            <a:off x="4988188" y="1767559"/>
            <a:ext cx="6797002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Phương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thức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1: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Thanh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smart-banking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BIDV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đối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với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người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dùng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có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tài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khoản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Smart-banking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của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NH BIDV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DABBAC0-F5EF-154C-8F79-3DCB04F27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21" y="6335287"/>
            <a:ext cx="1549380" cy="522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4988188" y="3026099"/>
            <a:ext cx="6096000" cy="16699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Phương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thức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2: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Thanh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smart-banking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đối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với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người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dùng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có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tài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khoản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Smart-banking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của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các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NH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khác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BIDV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8188" y="4694504"/>
            <a:ext cx="6096000" cy="2410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Phương thức 3: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Thanh toán bằng tiền mặt tại quầy giao dịch của các ngân hàng </a:t>
            </a:r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đối với người dùng không có tài khoản Smart-banking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en-US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7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D154AC-0525-8E54-5143-EB9A2FB49457}"/>
              </a:ext>
            </a:extLst>
          </p:cNvPr>
          <p:cNvGrpSpPr/>
          <p:nvPr/>
        </p:nvGrpSpPr>
        <p:grpSpPr>
          <a:xfrm>
            <a:off x="7062186" y="1481335"/>
            <a:ext cx="4739695" cy="4654577"/>
            <a:chOff x="7062186" y="1481335"/>
            <a:chExt cx="4739695" cy="46545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CF2508-B9CD-FF69-9C83-20DE1879D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2186" y="1481335"/>
              <a:ext cx="4739695" cy="465457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468037-1FB8-5677-FDC4-B88E5D426C72}"/>
                </a:ext>
              </a:extLst>
            </p:cNvPr>
            <p:cNvSpPr/>
            <p:nvPr/>
          </p:nvSpPr>
          <p:spPr>
            <a:xfrm>
              <a:off x="9899271" y="5270571"/>
              <a:ext cx="193708" cy="6126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4F0656-449A-33AA-E9B5-CFBCEC28A936}"/>
                </a:ext>
              </a:extLst>
            </p:cNvPr>
            <p:cNvSpPr/>
            <p:nvPr/>
          </p:nvSpPr>
          <p:spPr>
            <a:xfrm>
              <a:off x="10216515" y="5473065"/>
              <a:ext cx="168046" cy="6168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51BF9EE-35C8-404F-B757-52A63566661B}"/>
              </a:ext>
            </a:extLst>
          </p:cNvPr>
          <p:cNvSpPr>
            <a:spLocks noChangeAspect="1"/>
          </p:cNvSpPr>
          <p:nvPr/>
        </p:nvSpPr>
        <p:spPr>
          <a:xfrm rot="16200000">
            <a:off x="-3128069" y="3128073"/>
            <a:ext cx="6858002" cy="601860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2A5F2A6-AFBD-3B43-AB6F-1326B4220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21" y="6335287"/>
            <a:ext cx="1549380" cy="522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20161" y="1108244"/>
            <a:ext cx="10841684" cy="1014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920161" y="2132624"/>
            <a:ext cx="6015240" cy="7751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0" u="sng" strike="noStrike" spc="-1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Mã thanh toán cho BIDV</a:t>
            </a:r>
            <a:r>
              <a:rPr lang="en-US" sz="18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nhập số này vào phần mã khách hàng nếu người dùng </a:t>
            </a:r>
            <a:r>
              <a:rPr lang="en-US" sz="1800" b="0" u="sng" strike="noStrike" spc="-1">
                <a:solidFill>
                  <a:srgbClr val="5B9BD5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 dụng</a:t>
            </a:r>
            <a:r>
              <a:rPr lang="en-US" sz="1800" b="0" strike="noStrike" spc="-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hàng BIDV</a:t>
            </a:r>
            <a:endParaRPr lang="en-US" sz="18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899641" y="3130340"/>
            <a:ext cx="6035760" cy="7751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0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0" u="sng" strike="noStrike" spc="-1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800" b="0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u="sng" strike="noStrike" spc="-1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b="0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u="sng" strike="noStrike" spc="-1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0" b="0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u="sng" strike="noStrike" spc="-1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0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800" b="0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u="sng" strike="noStrike" spc="-1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b="0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BIDV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u="sng" strike="noStrike" spc="-1" dirty="0" err="1">
                <a:solidFill>
                  <a:srgbClr val="5B9BD5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b="0" u="sng" strike="noStrike" spc="-1" dirty="0">
                <a:solidFill>
                  <a:srgbClr val="5B9BD5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BIDV</a:t>
            </a:r>
            <a:endParaRPr lang="en-US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8349342" y="6135913"/>
            <a:ext cx="2358123" cy="343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0" i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b="0" i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400" b="0" i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400" b="0" i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b="0" i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1"/>
          <p:cNvSpPr/>
          <p:nvPr/>
        </p:nvSpPr>
        <p:spPr>
          <a:xfrm>
            <a:off x="9646920" y="5238028"/>
            <a:ext cx="479520" cy="132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Rectangle 32"/>
          <p:cNvSpPr/>
          <p:nvPr/>
        </p:nvSpPr>
        <p:spPr>
          <a:xfrm>
            <a:off x="9646920" y="5437828"/>
            <a:ext cx="777239" cy="133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Straight Arrow Connector 36"/>
          <p:cNvSpPr/>
          <p:nvPr/>
        </p:nvSpPr>
        <p:spPr>
          <a:xfrm flipV="1">
            <a:off x="10163101" y="5255483"/>
            <a:ext cx="465605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" name="TextBox 37"/>
          <p:cNvSpPr/>
          <p:nvPr/>
        </p:nvSpPr>
        <p:spPr>
          <a:xfrm>
            <a:off x="10565314" y="5131717"/>
            <a:ext cx="1299960" cy="216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BIDV</a:t>
            </a:r>
            <a:endParaRPr lang="en-US" sz="7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8"/>
          <p:cNvSpPr/>
          <p:nvPr/>
        </p:nvSpPr>
        <p:spPr>
          <a:xfrm>
            <a:off x="10628706" y="5396111"/>
            <a:ext cx="1299960" cy="216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7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traight Arrow Connector 40"/>
          <p:cNvSpPr/>
          <p:nvPr/>
        </p:nvSpPr>
        <p:spPr>
          <a:xfrm>
            <a:off x="10447954" y="5500576"/>
            <a:ext cx="234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2"/>
          <p:cNvSpPr/>
          <p:nvPr/>
        </p:nvSpPr>
        <p:spPr>
          <a:xfrm>
            <a:off x="920160" y="281271"/>
            <a:ext cx="10414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CHI TIẾT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661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693558-50CE-6644-B9F2-C1BA01E8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06" y="371332"/>
            <a:ext cx="9878761" cy="82533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1: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TOÁN BẰNG SMART-BANKING CỦA BIDV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NGƯỜI DÙNG CÓ SMART-BANKING BIDV</a:t>
            </a:r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1BF9EE-35C8-404F-B757-52A63566661B}"/>
              </a:ext>
            </a:extLst>
          </p:cNvPr>
          <p:cNvSpPr>
            <a:spLocks noChangeAspect="1"/>
          </p:cNvSpPr>
          <p:nvPr/>
        </p:nvSpPr>
        <p:spPr>
          <a:xfrm rot="16200000">
            <a:off x="-3128069" y="3128073"/>
            <a:ext cx="6858002" cy="601860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2A5F2A6-AFBD-3B43-AB6F-1326B422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21" y="6335287"/>
            <a:ext cx="1549380" cy="522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  <p:pic>
        <p:nvPicPr>
          <p:cNvPr id="9" name="Picture 24"/>
          <p:cNvPicPr/>
          <p:nvPr/>
        </p:nvPicPr>
        <p:blipFill>
          <a:blip r:embed="rId4"/>
          <a:stretch/>
        </p:blipFill>
        <p:spPr>
          <a:xfrm>
            <a:off x="8932588" y="1397496"/>
            <a:ext cx="1966680" cy="4310986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sp>
        <p:nvSpPr>
          <p:cNvPr id="10" name="object 3"/>
          <p:cNvSpPr/>
          <p:nvPr/>
        </p:nvSpPr>
        <p:spPr>
          <a:xfrm>
            <a:off x="1084118" y="5818074"/>
            <a:ext cx="304560" cy="286669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8" y="0"/>
                </a:moveTo>
                <a:lnTo>
                  <a:pt x="157977" y="5413"/>
                </a:lnTo>
                <a:lnTo>
                  <a:pt x="114833" y="20833"/>
                </a:lnTo>
                <a:lnTo>
                  <a:pt x="76774" y="45030"/>
                </a:lnTo>
                <a:lnTo>
                  <a:pt x="45030" y="76774"/>
                </a:lnTo>
                <a:lnTo>
                  <a:pt x="20833" y="114833"/>
                </a:lnTo>
                <a:lnTo>
                  <a:pt x="5413" y="157977"/>
                </a:lnTo>
                <a:lnTo>
                  <a:pt x="0" y="204977"/>
                </a:lnTo>
                <a:lnTo>
                  <a:pt x="5413" y="251978"/>
                </a:lnTo>
                <a:lnTo>
                  <a:pt x="20833" y="295122"/>
                </a:lnTo>
                <a:lnTo>
                  <a:pt x="45030" y="333181"/>
                </a:lnTo>
                <a:lnTo>
                  <a:pt x="76774" y="364925"/>
                </a:lnTo>
                <a:lnTo>
                  <a:pt x="114833" y="389122"/>
                </a:lnTo>
                <a:lnTo>
                  <a:pt x="157977" y="404542"/>
                </a:lnTo>
                <a:lnTo>
                  <a:pt x="204978" y="409955"/>
                </a:lnTo>
                <a:lnTo>
                  <a:pt x="251978" y="404542"/>
                </a:lnTo>
                <a:lnTo>
                  <a:pt x="295122" y="389122"/>
                </a:lnTo>
                <a:lnTo>
                  <a:pt x="333181" y="364925"/>
                </a:lnTo>
                <a:lnTo>
                  <a:pt x="364925" y="333181"/>
                </a:lnTo>
                <a:lnTo>
                  <a:pt x="389122" y="295122"/>
                </a:lnTo>
                <a:lnTo>
                  <a:pt x="404542" y="251978"/>
                </a:lnTo>
                <a:lnTo>
                  <a:pt x="409956" y="204977"/>
                </a:lnTo>
                <a:lnTo>
                  <a:pt x="404542" y="157977"/>
                </a:lnTo>
                <a:lnTo>
                  <a:pt x="389122" y="114833"/>
                </a:lnTo>
                <a:lnTo>
                  <a:pt x="364925" y="76774"/>
                </a:lnTo>
                <a:lnTo>
                  <a:pt x="333181" y="45030"/>
                </a:lnTo>
                <a:lnTo>
                  <a:pt x="295122" y="20833"/>
                </a:lnTo>
                <a:lnTo>
                  <a:pt x="251978" y="5413"/>
                </a:lnTo>
                <a:lnTo>
                  <a:pt x="204978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object 4"/>
          <p:cNvSpPr/>
          <p:nvPr/>
        </p:nvSpPr>
        <p:spPr>
          <a:xfrm>
            <a:off x="1171598" y="5861994"/>
            <a:ext cx="117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1442958" y="5789260"/>
            <a:ext cx="153324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 vào app BIDV Smart banking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3629348" y="5818074"/>
            <a:ext cx="285370" cy="286669"/>
          </a:xfrm>
          <a:custGeom>
            <a:avLst/>
            <a:gdLst/>
            <a:ahLst/>
            <a:cxnLst/>
            <a:rect l="l" t="t" r="r" b="b"/>
            <a:pathLst>
              <a:path w="410210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6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object 7"/>
          <p:cNvSpPr/>
          <p:nvPr/>
        </p:nvSpPr>
        <p:spPr>
          <a:xfrm>
            <a:off x="3734551" y="5863072"/>
            <a:ext cx="15192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8"/>
          <p:cNvSpPr/>
          <p:nvPr/>
        </p:nvSpPr>
        <p:spPr>
          <a:xfrm>
            <a:off x="3955217" y="5881592"/>
            <a:ext cx="187164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Mục Thanh toán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9"/>
          <p:cNvSpPr/>
          <p:nvPr/>
        </p:nvSpPr>
        <p:spPr>
          <a:xfrm>
            <a:off x="6345293" y="5802764"/>
            <a:ext cx="283680" cy="286669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7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5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7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object 10"/>
          <p:cNvSpPr/>
          <p:nvPr/>
        </p:nvSpPr>
        <p:spPr>
          <a:xfrm>
            <a:off x="6428453" y="5866282"/>
            <a:ext cx="15192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1"/>
          <p:cNvSpPr/>
          <p:nvPr/>
        </p:nvSpPr>
        <p:spPr>
          <a:xfrm>
            <a:off x="6729418" y="5802764"/>
            <a:ext cx="1689480" cy="4079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7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Mục Học phí _  Lệ phí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8776168" y="5818074"/>
            <a:ext cx="283380" cy="286669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object 16"/>
          <p:cNvSpPr/>
          <p:nvPr/>
        </p:nvSpPr>
        <p:spPr>
          <a:xfrm>
            <a:off x="8844914" y="5854690"/>
            <a:ext cx="88213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9201508" y="5838564"/>
            <a:ext cx="1765440" cy="6055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just">
              <a:lnSpc>
                <a:spcPct val="107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trường Hoc vien Chinh sach va Phat trien (</a:t>
            </a:r>
            <a:r>
              <a:rPr lang="en-US" sz="1200" b="1" u="sng" strike="noStrike" spc="-1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dấu</a:t>
            </a: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/>
          <p:nvPr/>
        </p:nvSpPr>
        <p:spPr>
          <a:xfrm>
            <a:off x="8978308" y="2348256"/>
            <a:ext cx="1721520" cy="2149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Straight Arrow Connector 23"/>
          <p:cNvSpPr/>
          <p:nvPr/>
        </p:nvSpPr>
        <p:spPr>
          <a:xfrm flipH="1">
            <a:off x="10014388" y="1822296"/>
            <a:ext cx="372960" cy="60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" name="Picture 1"/>
          <p:cNvPicPr/>
          <p:nvPr/>
        </p:nvPicPr>
        <p:blipFill>
          <a:blip r:embed="rId5"/>
          <a:stretch/>
        </p:blipFill>
        <p:spPr>
          <a:xfrm>
            <a:off x="1142178" y="1397496"/>
            <a:ext cx="1936525" cy="4310986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sp>
        <p:nvSpPr>
          <p:cNvPr id="25" name="Rectangle 2"/>
          <p:cNvSpPr/>
          <p:nvPr/>
        </p:nvSpPr>
        <p:spPr>
          <a:xfrm>
            <a:off x="1204771" y="3915582"/>
            <a:ext cx="776520" cy="99360"/>
          </a:xfrm>
          <a:prstGeom prst="rect">
            <a:avLst/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" name="Picture 3"/>
          <p:cNvPicPr/>
          <p:nvPr/>
        </p:nvPicPr>
        <p:blipFill>
          <a:blip r:embed="rId6"/>
          <a:stretch/>
        </p:blipFill>
        <p:spPr>
          <a:xfrm>
            <a:off x="3716718" y="1417846"/>
            <a:ext cx="1969920" cy="4305946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pic>
        <p:nvPicPr>
          <p:cNvPr id="27" name="Picture 22"/>
          <p:cNvPicPr/>
          <p:nvPr/>
        </p:nvPicPr>
        <p:blipFill>
          <a:blip r:embed="rId7"/>
          <a:stretch/>
        </p:blipFill>
        <p:spPr>
          <a:xfrm>
            <a:off x="6324653" y="1397496"/>
            <a:ext cx="2000880" cy="4310986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sp>
        <p:nvSpPr>
          <p:cNvPr id="2" name="Oval 1"/>
          <p:cNvSpPr/>
          <p:nvPr/>
        </p:nvSpPr>
        <p:spPr>
          <a:xfrm>
            <a:off x="4924068" y="3529331"/>
            <a:ext cx="835757" cy="56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93693" y="3583519"/>
            <a:ext cx="1834307" cy="527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616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3"/>
          <p:cNvSpPr/>
          <p:nvPr/>
        </p:nvSpPr>
        <p:spPr>
          <a:xfrm>
            <a:off x="777159" y="5300790"/>
            <a:ext cx="366480" cy="372600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8" y="0"/>
                </a:moveTo>
                <a:lnTo>
                  <a:pt x="157977" y="5413"/>
                </a:lnTo>
                <a:lnTo>
                  <a:pt x="114833" y="20833"/>
                </a:lnTo>
                <a:lnTo>
                  <a:pt x="76774" y="45030"/>
                </a:lnTo>
                <a:lnTo>
                  <a:pt x="45030" y="76774"/>
                </a:lnTo>
                <a:lnTo>
                  <a:pt x="20833" y="114833"/>
                </a:lnTo>
                <a:lnTo>
                  <a:pt x="5413" y="157977"/>
                </a:lnTo>
                <a:lnTo>
                  <a:pt x="0" y="204977"/>
                </a:lnTo>
                <a:lnTo>
                  <a:pt x="5413" y="251978"/>
                </a:lnTo>
                <a:lnTo>
                  <a:pt x="20833" y="295122"/>
                </a:lnTo>
                <a:lnTo>
                  <a:pt x="45030" y="333181"/>
                </a:lnTo>
                <a:lnTo>
                  <a:pt x="76774" y="364925"/>
                </a:lnTo>
                <a:lnTo>
                  <a:pt x="114833" y="389122"/>
                </a:lnTo>
                <a:lnTo>
                  <a:pt x="157977" y="404542"/>
                </a:lnTo>
                <a:lnTo>
                  <a:pt x="204978" y="409955"/>
                </a:lnTo>
                <a:lnTo>
                  <a:pt x="251978" y="404542"/>
                </a:lnTo>
                <a:lnTo>
                  <a:pt x="295122" y="389122"/>
                </a:lnTo>
                <a:lnTo>
                  <a:pt x="333181" y="364925"/>
                </a:lnTo>
                <a:lnTo>
                  <a:pt x="364925" y="333181"/>
                </a:lnTo>
                <a:lnTo>
                  <a:pt x="389122" y="295122"/>
                </a:lnTo>
                <a:lnTo>
                  <a:pt x="404542" y="251978"/>
                </a:lnTo>
                <a:lnTo>
                  <a:pt x="409956" y="204977"/>
                </a:lnTo>
                <a:lnTo>
                  <a:pt x="404542" y="157977"/>
                </a:lnTo>
                <a:lnTo>
                  <a:pt x="389122" y="114833"/>
                </a:lnTo>
                <a:lnTo>
                  <a:pt x="364925" y="76774"/>
                </a:lnTo>
                <a:lnTo>
                  <a:pt x="333181" y="45030"/>
                </a:lnTo>
                <a:lnTo>
                  <a:pt x="295122" y="20833"/>
                </a:lnTo>
                <a:lnTo>
                  <a:pt x="251978" y="5413"/>
                </a:lnTo>
                <a:lnTo>
                  <a:pt x="204978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object 4"/>
          <p:cNvSpPr/>
          <p:nvPr/>
        </p:nvSpPr>
        <p:spPr>
          <a:xfrm>
            <a:off x="914319" y="5346510"/>
            <a:ext cx="15876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object 5"/>
          <p:cNvSpPr/>
          <p:nvPr/>
        </p:nvSpPr>
        <p:spPr>
          <a:xfrm>
            <a:off x="1188915" y="5338230"/>
            <a:ext cx="2093040" cy="803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 algn="just">
              <a:lnSpc>
                <a:spcPct val="107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</a:t>
            </a:r>
            <a:r>
              <a:rPr lang="en-US" sz="1200" b="1" u="sng" strike="noStrike" spc="-1">
                <a:solidFill>
                  <a:srgbClr val="5B9BD5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 thanh toán cho BIDV</a:t>
            </a:r>
            <a:r>
              <a:rPr lang="en-US" sz="1200" b="1" strike="noStrike" spc="-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>
                <a:latin typeface="Times New Roman" panose="02020603050405020304" pitchFamily="18" charset="0"/>
                <a:cs typeface="Times New Roman" panose="02020603050405020304" pitchFamily="18" charset="0"/>
              </a:rPr>
              <a:t>và bấm Tiếp tục, hệ thống sẽ tự động hiển thị thông tin giao dịch</a:t>
            </a:r>
          </a:p>
        </p:txBody>
      </p:sp>
      <p:sp>
        <p:nvSpPr>
          <p:cNvPr id="120" name="object 6"/>
          <p:cNvSpPr/>
          <p:nvPr/>
        </p:nvSpPr>
        <p:spPr>
          <a:xfrm>
            <a:off x="3695775" y="5300790"/>
            <a:ext cx="375480" cy="372600"/>
          </a:xfrm>
          <a:custGeom>
            <a:avLst/>
            <a:gdLst/>
            <a:ahLst/>
            <a:cxnLst/>
            <a:rect l="l" t="t" r="r" b="b"/>
            <a:pathLst>
              <a:path w="410210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object 7"/>
          <p:cNvSpPr/>
          <p:nvPr/>
        </p:nvSpPr>
        <p:spPr>
          <a:xfrm>
            <a:off x="3833655" y="5347230"/>
            <a:ext cx="15948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object 8"/>
          <p:cNvSpPr/>
          <p:nvPr/>
        </p:nvSpPr>
        <p:spPr>
          <a:xfrm>
            <a:off x="4141815" y="5332830"/>
            <a:ext cx="1896840" cy="5674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thông tin giao dịch và bấm Thực hiện thanh toán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bject 9"/>
          <p:cNvSpPr/>
          <p:nvPr/>
        </p:nvSpPr>
        <p:spPr>
          <a:xfrm>
            <a:off x="6784755" y="5291790"/>
            <a:ext cx="373680" cy="381600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object 10"/>
          <p:cNvSpPr/>
          <p:nvPr/>
        </p:nvSpPr>
        <p:spPr>
          <a:xfrm>
            <a:off x="6925155" y="5338230"/>
            <a:ext cx="15408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bject 11"/>
          <p:cNvSpPr/>
          <p:nvPr/>
        </p:nvSpPr>
        <p:spPr>
          <a:xfrm>
            <a:off x="7259955" y="5338230"/>
            <a:ext cx="1479240" cy="1977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432720" indent="-420120" algn="just">
              <a:lnSpc>
                <a:spcPct val="107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giao dịch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object 13"/>
          <p:cNvSpPr/>
          <p:nvPr/>
        </p:nvSpPr>
        <p:spPr>
          <a:xfrm>
            <a:off x="3695775" y="343230"/>
            <a:ext cx="2342880" cy="47898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solidFill>
              <a:srgbClr val="E7E6E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TextBox 24"/>
          <p:cNvSpPr/>
          <p:nvPr/>
        </p:nvSpPr>
        <p:spPr>
          <a:xfrm>
            <a:off x="915315" y="1897350"/>
            <a:ext cx="1033560" cy="27554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b="1" i="1" strike="noStrike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dịch vụ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26"/>
          <p:cNvSpPr/>
          <p:nvPr/>
        </p:nvSpPr>
        <p:spPr>
          <a:xfrm>
            <a:off x="5108775" y="1985190"/>
            <a:ext cx="883800" cy="21399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800" b="1" strike="noStrike" spc="-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xxx.000</a:t>
            </a:r>
            <a:endParaRPr lang="en-US" sz="8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31"/>
          <p:cNvSpPr/>
          <p:nvPr/>
        </p:nvSpPr>
        <p:spPr>
          <a:xfrm>
            <a:off x="4959015" y="1157550"/>
            <a:ext cx="1033560" cy="19860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700" b="1" i="1" strike="noStrike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dịch vụ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32"/>
          <p:cNvSpPr/>
          <p:nvPr/>
        </p:nvSpPr>
        <p:spPr>
          <a:xfrm>
            <a:off x="4975575" y="1571550"/>
            <a:ext cx="1016640" cy="19860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700" b="1" i="1" strike="noStrike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khách hàng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Picture 14"/>
          <p:cNvPicPr/>
          <p:nvPr/>
        </p:nvPicPr>
        <p:blipFill>
          <a:blip r:embed="rId4"/>
          <a:stretch/>
        </p:blipFill>
        <p:spPr>
          <a:xfrm>
            <a:off x="6578475" y="343230"/>
            <a:ext cx="2342880" cy="4789800"/>
          </a:xfrm>
          <a:prstGeom prst="rect">
            <a:avLst/>
          </a:prstGeom>
          <a:ln w="0">
            <a:noFill/>
          </a:ln>
        </p:spPr>
      </p:pic>
      <p:sp>
        <p:nvSpPr>
          <p:cNvPr id="132" name="Minus 15"/>
          <p:cNvSpPr/>
          <p:nvPr/>
        </p:nvSpPr>
        <p:spPr>
          <a:xfrm>
            <a:off x="8327715" y="2143230"/>
            <a:ext cx="457200" cy="216720"/>
          </a:xfrm>
          <a:prstGeom prst="mathMinus">
            <a:avLst>
              <a:gd name="adj1" fmla="val 2352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Minus 33"/>
          <p:cNvSpPr/>
          <p:nvPr/>
        </p:nvSpPr>
        <p:spPr>
          <a:xfrm>
            <a:off x="7158435" y="2295870"/>
            <a:ext cx="712800" cy="128520"/>
          </a:xfrm>
          <a:prstGeom prst="mathMinus">
            <a:avLst>
              <a:gd name="adj1" fmla="val 2352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ject 9"/>
          <p:cNvSpPr/>
          <p:nvPr/>
        </p:nvSpPr>
        <p:spPr>
          <a:xfrm>
            <a:off x="9277395" y="5294310"/>
            <a:ext cx="356856" cy="379080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object 10"/>
          <p:cNvSpPr/>
          <p:nvPr/>
        </p:nvSpPr>
        <p:spPr>
          <a:xfrm>
            <a:off x="9411135" y="5338680"/>
            <a:ext cx="15408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object 11"/>
          <p:cNvSpPr/>
          <p:nvPr/>
        </p:nvSpPr>
        <p:spPr>
          <a:xfrm>
            <a:off x="9712371" y="5325472"/>
            <a:ext cx="2040840" cy="4086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 anchor="t">
            <a:spAutoFit/>
          </a:bodyPr>
          <a:lstStyle/>
          <a:p>
            <a:pPr marL="432720" indent="-420120">
              <a:lnSpc>
                <a:spcPct val="107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kết quả thanh toán trên hệ thống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 23"/>
          <p:cNvSpPr/>
          <p:nvPr/>
        </p:nvSpPr>
        <p:spPr>
          <a:xfrm>
            <a:off x="3695775" y="6259830"/>
            <a:ext cx="1921593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b="1" strike="noStrike" spc="-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Thanh toán thành công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30"/>
          <p:cNvSpPr/>
          <p:nvPr/>
        </p:nvSpPr>
        <p:spPr>
          <a:xfrm>
            <a:off x="4500015" y="1357350"/>
            <a:ext cx="1492560" cy="19860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700" b="1" i="1" strike="noStrike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 thanh toán cho BIDV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Straight Arrow Connector 13"/>
          <p:cNvSpPr/>
          <p:nvPr/>
        </p:nvSpPr>
        <p:spPr>
          <a:xfrm flipH="1">
            <a:off x="10874175" y="1452030"/>
            <a:ext cx="365400" cy="72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1" name="Picture 1"/>
          <p:cNvPicPr/>
          <p:nvPr/>
        </p:nvPicPr>
        <p:blipFill>
          <a:blip r:embed="rId5"/>
          <a:stretch/>
        </p:blipFill>
        <p:spPr>
          <a:xfrm>
            <a:off x="911715" y="343230"/>
            <a:ext cx="2211480" cy="4789800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sp>
        <p:nvSpPr>
          <p:cNvPr id="144" name="Rectangle 21"/>
          <p:cNvSpPr/>
          <p:nvPr/>
        </p:nvSpPr>
        <p:spPr>
          <a:xfrm>
            <a:off x="1412835" y="1022190"/>
            <a:ext cx="82512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5B9BD5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Rectangle 22"/>
          <p:cNvSpPr/>
          <p:nvPr/>
        </p:nvSpPr>
        <p:spPr>
          <a:xfrm>
            <a:off x="5045055" y="958830"/>
            <a:ext cx="883800" cy="101160"/>
          </a:xfrm>
          <a:prstGeom prst="rect">
            <a:avLst/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TextBox 1"/>
          <p:cNvSpPr/>
          <p:nvPr/>
        </p:nvSpPr>
        <p:spPr>
          <a:xfrm>
            <a:off x="1646667" y="3553662"/>
            <a:ext cx="1521528" cy="19860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700" b="1" i="1" strike="noStrike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Mã thanh toán cho BIDV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1BF9EE-35C8-404F-B757-52A63566661B}"/>
              </a:ext>
            </a:extLst>
          </p:cNvPr>
          <p:cNvSpPr>
            <a:spLocks noChangeAspect="1"/>
          </p:cNvSpPr>
          <p:nvPr/>
        </p:nvSpPr>
        <p:spPr>
          <a:xfrm rot="16200000">
            <a:off x="-3128069" y="3128073"/>
            <a:ext cx="6858002" cy="601860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2A5F2A6-AFBD-3B43-AB6F-1326B4220D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21" y="6335287"/>
            <a:ext cx="1549380" cy="522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48633A2-BE09-579B-01EE-39251D0A54A2}"/>
              </a:ext>
            </a:extLst>
          </p:cNvPr>
          <p:cNvGrpSpPr/>
          <p:nvPr/>
        </p:nvGrpSpPr>
        <p:grpSpPr>
          <a:xfrm>
            <a:off x="9331723" y="343230"/>
            <a:ext cx="2677743" cy="4763753"/>
            <a:chOff x="9331723" y="343230"/>
            <a:chExt cx="2677743" cy="47637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29A3C3-3CE8-724B-689A-FB3736B3D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31723" y="343230"/>
              <a:ext cx="2677743" cy="47637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796E3C-E913-FE39-7BCD-0DE1A10E5A75}"/>
                </a:ext>
              </a:extLst>
            </p:cNvPr>
            <p:cNvSpPr/>
            <p:nvPr/>
          </p:nvSpPr>
          <p:spPr>
            <a:xfrm>
              <a:off x="10447020" y="4015740"/>
              <a:ext cx="229891" cy="144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F8498E-B70A-1E54-5502-67F8C2927E12}"/>
              </a:ext>
            </a:extLst>
          </p:cNvPr>
          <p:cNvSpPr/>
          <p:nvPr/>
        </p:nvSpPr>
        <p:spPr>
          <a:xfrm>
            <a:off x="10121856" y="1330185"/>
            <a:ext cx="1117719" cy="76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1960" y="84240"/>
            <a:ext cx="10659586" cy="1159200"/>
          </a:xfrm>
          <a:prstGeom prst="rect">
            <a:avLst/>
          </a:prstGeom>
          <a:noFill/>
          <a:ln w="0">
            <a:noFill/>
          </a:ln>
        </p:spPr>
        <p:txBody>
          <a:bodyPr lIns="0" tIns="14040" rIns="0" bIns="0" anchor="ctr">
            <a:noAutofit/>
          </a:bodyPr>
          <a:lstStyle/>
          <a:p>
            <a:pPr marL="1332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2: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THANH TOÁN BẰNG SMART-BANKING CỦA NH KHÁC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NGƯỜI DÙNG CÓ SMART-BANK CỦA NH KHÁC BIDV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object 3"/>
          <p:cNvSpPr/>
          <p:nvPr/>
        </p:nvSpPr>
        <p:spPr>
          <a:xfrm>
            <a:off x="910302" y="5881488"/>
            <a:ext cx="373320" cy="380281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8" y="0"/>
                </a:moveTo>
                <a:lnTo>
                  <a:pt x="157977" y="5413"/>
                </a:lnTo>
                <a:lnTo>
                  <a:pt x="114833" y="20833"/>
                </a:lnTo>
                <a:lnTo>
                  <a:pt x="76774" y="45030"/>
                </a:lnTo>
                <a:lnTo>
                  <a:pt x="45030" y="76774"/>
                </a:lnTo>
                <a:lnTo>
                  <a:pt x="20833" y="114833"/>
                </a:lnTo>
                <a:lnTo>
                  <a:pt x="5413" y="157977"/>
                </a:lnTo>
                <a:lnTo>
                  <a:pt x="0" y="204977"/>
                </a:lnTo>
                <a:lnTo>
                  <a:pt x="5413" y="251978"/>
                </a:lnTo>
                <a:lnTo>
                  <a:pt x="20833" y="295122"/>
                </a:lnTo>
                <a:lnTo>
                  <a:pt x="45030" y="333181"/>
                </a:lnTo>
                <a:lnTo>
                  <a:pt x="76774" y="364925"/>
                </a:lnTo>
                <a:lnTo>
                  <a:pt x="114833" y="389122"/>
                </a:lnTo>
                <a:lnTo>
                  <a:pt x="157977" y="404542"/>
                </a:lnTo>
                <a:lnTo>
                  <a:pt x="204978" y="409955"/>
                </a:lnTo>
                <a:lnTo>
                  <a:pt x="251978" y="404542"/>
                </a:lnTo>
                <a:lnTo>
                  <a:pt x="295122" y="389122"/>
                </a:lnTo>
                <a:lnTo>
                  <a:pt x="333181" y="364925"/>
                </a:lnTo>
                <a:lnTo>
                  <a:pt x="364925" y="333181"/>
                </a:lnTo>
                <a:lnTo>
                  <a:pt x="389122" y="295122"/>
                </a:lnTo>
                <a:lnTo>
                  <a:pt x="404542" y="251978"/>
                </a:lnTo>
                <a:lnTo>
                  <a:pt x="409956" y="204977"/>
                </a:lnTo>
                <a:lnTo>
                  <a:pt x="404542" y="157977"/>
                </a:lnTo>
                <a:lnTo>
                  <a:pt x="389122" y="114833"/>
                </a:lnTo>
                <a:lnTo>
                  <a:pt x="364925" y="76774"/>
                </a:lnTo>
                <a:lnTo>
                  <a:pt x="333181" y="45030"/>
                </a:lnTo>
                <a:lnTo>
                  <a:pt x="295122" y="20833"/>
                </a:lnTo>
                <a:lnTo>
                  <a:pt x="251978" y="5413"/>
                </a:lnTo>
                <a:lnTo>
                  <a:pt x="204978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object 4"/>
          <p:cNvSpPr/>
          <p:nvPr/>
        </p:nvSpPr>
        <p:spPr>
          <a:xfrm>
            <a:off x="1037382" y="5956143"/>
            <a:ext cx="12240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object 5"/>
          <p:cNvSpPr/>
          <p:nvPr/>
        </p:nvSpPr>
        <p:spPr>
          <a:xfrm>
            <a:off x="1385714" y="5888088"/>
            <a:ext cx="1565280" cy="398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916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230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 tài khoản ngân hàng cá nhân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object 6"/>
          <p:cNvSpPr/>
          <p:nvPr/>
        </p:nvSpPr>
        <p:spPr>
          <a:xfrm>
            <a:off x="3403827" y="5884506"/>
            <a:ext cx="407990" cy="371335"/>
          </a:xfrm>
          <a:custGeom>
            <a:avLst/>
            <a:gdLst/>
            <a:ahLst/>
            <a:cxnLst/>
            <a:rect l="l" t="t" r="r" b="b"/>
            <a:pathLst>
              <a:path w="410210" h="410210">
                <a:moveTo>
                  <a:pt x="204978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8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6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8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object 7"/>
          <p:cNvSpPr/>
          <p:nvPr/>
        </p:nvSpPr>
        <p:spPr>
          <a:xfrm>
            <a:off x="3528442" y="5968686"/>
            <a:ext cx="15876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object 8"/>
          <p:cNvSpPr/>
          <p:nvPr/>
        </p:nvSpPr>
        <p:spPr>
          <a:xfrm>
            <a:off x="3892831" y="5930586"/>
            <a:ext cx="2004840" cy="3948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Chuyển tiền </a:t>
            </a:r>
          </a:p>
          <a:p>
            <a:pPr marL="1332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(Chuyển tiền nhanh 24/7)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object 9"/>
          <p:cNvSpPr/>
          <p:nvPr/>
        </p:nvSpPr>
        <p:spPr>
          <a:xfrm>
            <a:off x="6394604" y="5882039"/>
            <a:ext cx="382680" cy="367753"/>
          </a:xfrm>
          <a:custGeom>
            <a:avLst/>
            <a:gdLst/>
            <a:ahLst/>
            <a:cxnLst/>
            <a:rect l="l" t="t" r="r" b="b"/>
            <a:pathLst>
              <a:path w="410210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object 10"/>
          <p:cNvSpPr/>
          <p:nvPr/>
        </p:nvSpPr>
        <p:spPr>
          <a:xfrm>
            <a:off x="6529175" y="5962637"/>
            <a:ext cx="15876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bject 11"/>
          <p:cNvSpPr/>
          <p:nvPr/>
        </p:nvSpPr>
        <p:spPr>
          <a:xfrm>
            <a:off x="6936044" y="5875991"/>
            <a:ext cx="1347079" cy="4108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844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224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Chuyển tiền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20">
              <a:lnSpc>
                <a:spcPct val="100000"/>
              </a:lnSpc>
              <a:spcBef>
                <a:spcPts val="125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 số tài khoản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object 12"/>
          <p:cNvSpPr/>
          <p:nvPr/>
        </p:nvSpPr>
        <p:spPr>
          <a:xfrm>
            <a:off x="8935929" y="5856911"/>
            <a:ext cx="410995" cy="392881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object 13"/>
          <p:cNvSpPr/>
          <p:nvPr/>
        </p:nvSpPr>
        <p:spPr>
          <a:xfrm>
            <a:off x="9088318" y="5944933"/>
            <a:ext cx="106215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bject 14"/>
          <p:cNvSpPr/>
          <p:nvPr/>
        </p:nvSpPr>
        <p:spPr>
          <a:xfrm>
            <a:off x="9471538" y="5838191"/>
            <a:ext cx="1729800" cy="411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230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Ngân hàng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20">
              <a:lnSpc>
                <a:spcPct val="100000"/>
              </a:lnSpc>
              <a:spcBef>
                <a:spcPts val="125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đến là BIDV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0" name="Picture 18"/>
          <p:cNvPicPr/>
          <p:nvPr/>
        </p:nvPicPr>
        <p:blipFill>
          <a:blip r:embed="rId2"/>
          <a:stretch/>
        </p:blipFill>
        <p:spPr>
          <a:xfrm>
            <a:off x="910302" y="1400175"/>
            <a:ext cx="2040692" cy="4322025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19"/>
          <p:cNvPicPr/>
          <p:nvPr/>
        </p:nvPicPr>
        <p:blipFill>
          <a:blip r:embed="rId3"/>
          <a:stretch/>
        </p:blipFill>
        <p:spPr>
          <a:xfrm>
            <a:off x="3583591" y="1400174"/>
            <a:ext cx="2042910" cy="4322025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pic>
        <p:nvPicPr>
          <p:cNvPr id="162" name="Picture 20"/>
          <p:cNvPicPr/>
          <p:nvPr/>
        </p:nvPicPr>
        <p:blipFill>
          <a:blip r:embed="rId4"/>
          <a:stretch/>
        </p:blipFill>
        <p:spPr>
          <a:xfrm>
            <a:off x="6276827" y="1394125"/>
            <a:ext cx="2006296" cy="4322026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pic>
        <p:nvPicPr>
          <p:cNvPr id="163" name="Picture 21"/>
          <p:cNvPicPr/>
          <p:nvPr/>
        </p:nvPicPr>
        <p:blipFill>
          <a:blip r:embed="rId5"/>
          <a:stretch/>
        </p:blipFill>
        <p:spPr>
          <a:xfrm>
            <a:off x="9021898" y="1394125"/>
            <a:ext cx="1973520" cy="4322026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sp>
        <p:nvSpPr>
          <p:cNvPr id="164" name="Straight Arrow Connector 23"/>
          <p:cNvSpPr/>
          <p:nvPr/>
        </p:nvSpPr>
        <p:spPr>
          <a:xfrm flipH="1">
            <a:off x="9612298" y="2330711"/>
            <a:ext cx="1046880" cy="115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65" name="TextBox 14"/>
          <p:cNvSpPr/>
          <p:nvPr/>
        </p:nvSpPr>
        <p:spPr>
          <a:xfrm>
            <a:off x="9062518" y="3426791"/>
            <a:ext cx="1879560" cy="3805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1BF9EE-35C8-404F-B757-52A63566661B}"/>
              </a:ext>
            </a:extLst>
          </p:cNvPr>
          <p:cNvSpPr>
            <a:spLocks noChangeAspect="1"/>
          </p:cNvSpPr>
          <p:nvPr/>
        </p:nvSpPr>
        <p:spPr>
          <a:xfrm rot="16200000">
            <a:off x="-3128069" y="3128073"/>
            <a:ext cx="6858002" cy="601860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A5F2A6-AFBD-3B43-AB6F-1326B4220D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21" y="6335287"/>
            <a:ext cx="1549380" cy="522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93440D-18F3-61C9-3A06-90913CC6BC42}"/>
              </a:ext>
            </a:extLst>
          </p:cNvPr>
          <p:cNvGrpSpPr/>
          <p:nvPr/>
        </p:nvGrpSpPr>
        <p:grpSpPr>
          <a:xfrm>
            <a:off x="6630151" y="531360"/>
            <a:ext cx="4787160" cy="4714559"/>
            <a:chOff x="6630151" y="531360"/>
            <a:chExt cx="4787160" cy="47145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CFC165-F35E-23D1-8D76-BA1DEB784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0151" y="531360"/>
              <a:ext cx="4787160" cy="471455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23D0D9-7A6B-769A-F193-AA582DF0C955}"/>
                </a:ext>
              </a:extLst>
            </p:cNvPr>
            <p:cNvSpPr/>
            <p:nvPr/>
          </p:nvSpPr>
          <p:spPr>
            <a:xfrm>
              <a:off x="9502140" y="4366260"/>
              <a:ext cx="170180" cy="86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F8C11C-A9EA-1A0F-4222-C5536F8E9FAF}"/>
                </a:ext>
              </a:extLst>
            </p:cNvPr>
            <p:cNvSpPr/>
            <p:nvPr/>
          </p:nvSpPr>
          <p:spPr>
            <a:xfrm>
              <a:off x="9819640" y="4560120"/>
              <a:ext cx="170180" cy="86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6" name="object 3"/>
          <p:cNvSpPr/>
          <p:nvPr/>
        </p:nvSpPr>
        <p:spPr>
          <a:xfrm>
            <a:off x="921944" y="5414400"/>
            <a:ext cx="327240" cy="308268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8" y="0"/>
                </a:moveTo>
                <a:lnTo>
                  <a:pt x="157977" y="5413"/>
                </a:lnTo>
                <a:lnTo>
                  <a:pt x="114833" y="20833"/>
                </a:lnTo>
                <a:lnTo>
                  <a:pt x="76774" y="45030"/>
                </a:lnTo>
                <a:lnTo>
                  <a:pt x="45030" y="76774"/>
                </a:lnTo>
                <a:lnTo>
                  <a:pt x="20833" y="114833"/>
                </a:lnTo>
                <a:lnTo>
                  <a:pt x="5413" y="157977"/>
                </a:lnTo>
                <a:lnTo>
                  <a:pt x="0" y="204977"/>
                </a:lnTo>
                <a:lnTo>
                  <a:pt x="5413" y="251978"/>
                </a:lnTo>
                <a:lnTo>
                  <a:pt x="20833" y="295122"/>
                </a:lnTo>
                <a:lnTo>
                  <a:pt x="45030" y="333181"/>
                </a:lnTo>
                <a:lnTo>
                  <a:pt x="76774" y="364925"/>
                </a:lnTo>
                <a:lnTo>
                  <a:pt x="114833" y="389122"/>
                </a:lnTo>
                <a:lnTo>
                  <a:pt x="157977" y="404542"/>
                </a:lnTo>
                <a:lnTo>
                  <a:pt x="204978" y="409955"/>
                </a:lnTo>
                <a:lnTo>
                  <a:pt x="251978" y="404542"/>
                </a:lnTo>
                <a:lnTo>
                  <a:pt x="295122" y="389122"/>
                </a:lnTo>
                <a:lnTo>
                  <a:pt x="333181" y="364925"/>
                </a:lnTo>
                <a:lnTo>
                  <a:pt x="364925" y="333181"/>
                </a:lnTo>
                <a:lnTo>
                  <a:pt x="389122" y="295122"/>
                </a:lnTo>
                <a:lnTo>
                  <a:pt x="404542" y="251978"/>
                </a:lnTo>
                <a:lnTo>
                  <a:pt x="409956" y="204977"/>
                </a:lnTo>
                <a:lnTo>
                  <a:pt x="404542" y="157977"/>
                </a:lnTo>
                <a:lnTo>
                  <a:pt x="389122" y="114833"/>
                </a:lnTo>
                <a:lnTo>
                  <a:pt x="364925" y="76774"/>
                </a:lnTo>
                <a:lnTo>
                  <a:pt x="333181" y="45030"/>
                </a:lnTo>
                <a:lnTo>
                  <a:pt x="295122" y="20833"/>
                </a:lnTo>
                <a:lnTo>
                  <a:pt x="251978" y="5413"/>
                </a:lnTo>
                <a:lnTo>
                  <a:pt x="204978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object 4"/>
          <p:cNvSpPr/>
          <p:nvPr/>
        </p:nvSpPr>
        <p:spPr>
          <a:xfrm>
            <a:off x="1020958" y="5472360"/>
            <a:ext cx="15876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object 5"/>
          <p:cNvSpPr/>
          <p:nvPr/>
        </p:nvSpPr>
        <p:spPr>
          <a:xfrm>
            <a:off x="1348198" y="5391360"/>
            <a:ext cx="2085826" cy="5929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 anchor="t">
            <a:spAutoFit/>
          </a:bodyPr>
          <a:lstStyle/>
          <a:p>
            <a:pPr marL="13320" indent="1440" algn="just">
              <a:lnSpc>
                <a:spcPct val="107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Số tài khoản là </a:t>
            </a:r>
            <a:r>
              <a:rPr lang="en-US" sz="1200" b="1" u="sng" strike="noStrike" spc="-1">
                <a:solidFill>
                  <a:srgbClr val="5B9BD5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 thanh toán cho NH khác BIDV</a:t>
            </a:r>
            <a:r>
              <a:rPr lang="en-US" sz="1200" b="1" strike="noStrike" spc="-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strike="noStrike" spc="-1">
                <a:latin typeface="Times New Roman" panose="02020603050405020304" pitchFamily="18" charset="0"/>
                <a:cs typeface="Times New Roman" panose="02020603050405020304" pitchFamily="18" charset="0"/>
              </a:rPr>
              <a:t>và nhập chính xác số tiền cần nộp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object 6"/>
          <p:cNvSpPr/>
          <p:nvPr/>
        </p:nvSpPr>
        <p:spPr>
          <a:xfrm>
            <a:off x="3767010" y="5420100"/>
            <a:ext cx="312840" cy="294948"/>
          </a:xfrm>
          <a:custGeom>
            <a:avLst/>
            <a:gdLst/>
            <a:ahLst/>
            <a:cxnLst/>
            <a:rect l="l" t="t" r="r" b="b"/>
            <a:pathLst>
              <a:path w="410210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object 7"/>
          <p:cNvSpPr/>
          <p:nvPr/>
        </p:nvSpPr>
        <p:spPr>
          <a:xfrm>
            <a:off x="3867810" y="5467320"/>
            <a:ext cx="15948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bject 8"/>
          <p:cNvSpPr/>
          <p:nvPr/>
        </p:nvSpPr>
        <p:spPr>
          <a:xfrm>
            <a:off x="4164990" y="5393880"/>
            <a:ext cx="1794600" cy="5674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 anchor="t">
            <a:spAutoFit/>
          </a:bodyPr>
          <a:lstStyle/>
          <a:p>
            <a:pPr marL="1332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thông tin và Thực hiện thanh toán thành công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object 9"/>
          <p:cNvSpPr/>
          <p:nvPr/>
        </p:nvSpPr>
        <p:spPr>
          <a:xfrm>
            <a:off x="7121484" y="5425560"/>
            <a:ext cx="323532" cy="297108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object 10"/>
          <p:cNvSpPr/>
          <p:nvPr/>
        </p:nvSpPr>
        <p:spPr>
          <a:xfrm>
            <a:off x="7240353" y="5472360"/>
            <a:ext cx="154080" cy="1981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object 11"/>
          <p:cNvSpPr/>
          <p:nvPr/>
        </p:nvSpPr>
        <p:spPr>
          <a:xfrm>
            <a:off x="7298941" y="5466536"/>
            <a:ext cx="3343680" cy="1977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 indent="-1440" algn="ctr">
              <a:lnSpc>
                <a:spcPct val="107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kết quả giao dịch trên hệ thống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6"/>
          <p:cNvSpPr/>
          <p:nvPr/>
        </p:nvSpPr>
        <p:spPr>
          <a:xfrm>
            <a:off x="3783030" y="2673720"/>
            <a:ext cx="468360" cy="79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Rectangle 17"/>
          <p:cNvSpPr/>
          <p:nvPr/>
        </p:nvSpPr>
        <p:spPr>
          <a:xfrm>
            <a:off x="1249184" y="2909520"/>
            <a:ext cx="468360" cy="79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7" name="Picture 13"/>
          <p:cNvPicPr/>
          <p:nvPr/>
        </p:nvPicPr>
        <p:blipFill>
          <a:blip r:embed="rId4"/>
          <a:stretch/>
        </p:blipFill>
        <p:spPr>
          <a:xfrm>
            <a:off x="1256384" y="531360"/>
            <a:ext cx="2177640" cy="4717080"/>
          </a:xfrm>
          <a:prstGeom prst="rect">
            <a:avLst/>
          </a:prstGeom>
          <a:ln w="0">
            <a:solidFill>
              <a:srgbClr val="E7E6E6"/>
            </a:solidFill>
          </a:ln>
        </p:spPr>
      </p:pic>
      <p:sp>
        <p:nvSpPr>
          <p:cNvPr id="178" name="TextBox 15"/>
          <p:cNvSpPr/>
          <p:nvPr/>
        </p:nvSpPr>
        <p:spPr>
          <a:xfrm>
            <a:off x="1325864" y="1366560"/>
            <a:ext cx="1629590" cy="198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i="1" strike="noStrike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mã thanh toán cho NH khác BIDV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25"/>
          <p:cNvSpPr/>
          <p:nvPr/>
        </p:nvSpPr>
        <p:spPr>
          <a:xfrm>
            <a:off x="1325864" y="1918199"/>
            <a:ext cx="1004484" cy="19860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i="1" strike="noStrike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chính xác số tiền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0" name="Picture 27"/>
          <p:cNvPicPr/>
          <p:nvPr/>
        </p:nvPicPr>
        <p:blipFill>
          <a:blip r:embed="rId5"/>
          <a:stretch/>
        </p:blipFill>
        <p:spPr>
          <a:xfrm>
            <a:off x="3783030" y="533880"/>
            <a:ext cx="2176560" cy="4714560"/>
          </a:xfrm>
          <a:prstGeom prst="rect">
            <a:avLst/>
          </a:prstGeom>
          <a:ln w="0">
            <a:noFill/>
          </a:ln>
        </p:spPr>
      </p:pic>
      <p:sp>
        <p:nvSpPr>
          <p:cNvPr id="181" name="Rectangle 28"/>
          <p:cNvSpPr/>
          <p:nvPr/>
        </p:nvSpPr>
        <p:spPr>
          <a:xfrm>
            <a:off x="3914790" y="1956960"/>
            <a:ext cx="997560" cy="159840"/>
          </a:xfrm>
          <a:prstGeom prst="rect">
            <a:avLst/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Rectangle 29"/>
          <p:cNvSpPr/>
          <p:nvPr/>
        </p:nvSpPr>
        <p:spPr>
          <a:xfrm>
            <a:off x="3912990" y="3502080"/>
            <a:ext cx="816480" cy="160560"/>
          </a:xfrm>
          <a:prstGeom prst="rect">
            <a:avLst/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Rectangle 30"/>
          <p:cNvSpPr/>
          <p:nvPr/>
        </p:nvSpPr>
        <p:spPr>
          <a:xfrm>
            <a:off x="3950430" y="2507760"/>
            <a:ext cx="961920" cy="298800"/>
          </a:xfrm>
          <a:prstGeom prst="rect">
            <a:avLst/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Rectangle 33"/>
          <p:cNvSpPr/>
          <p:nvPr/>
        </p:nvSpPr>
        <p:spPr>
          <a:xfrm>
            <a:off x="3767010" y="6192047"/>
            <a:ext cx="1921593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b="1" strike="noStrike" spc="-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Thanh toán thành công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 31"/>
          <p:cNvSpPr/>
          <p:nvPr/>
        </p:nvSpPr>
        <p:spPr>
          <a:xfrm>
            <a:off x="3950430" y="4480200"/>
            <a:ext cx="961920" cy="79920"/>
          </a:xfrm>
          <a:prstGeom prst="rect">
            <a:avLst/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Rectangle 32"/>
          <p:cNvSpPr/>
          <p:nvPr/>
        </p:nvSpPr>
        <p:spPr>
          <a:xfrm>
            <a:off x="3931710" y="3071520"/>
            <a:ext cx="980640" cy="117720"/>
          </a:xfrm>
          <a:prstGeom prst="rect">
            <a:avLst/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1BF9EE-35C8-404F-B757-52A63566661B}"/>
              </a:ext>
            </a:extLst>
          </p:cNvPr>
          <p:cNvSpPr>
            <a:spLocks noChangeAspect="1"/>
          </p:cNvSpPr>
          <p:nvPr/>
        </p:nvSpPr>
        <p:spPr>
          <a:xfrm rot="16200000">
            <a:off x="-3128071" y="3126090"/>
            <a:ext cx="6858002" cy="601860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A5F2A6-AFBD-3B43-AB6F-1326B4220D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21" y="6335287"/>
            <a:ext cx="1549380" cy="522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437A73-9AA7-0F16-6105-691B165C3245}"/>
              </a:ext>
            </a:extLst>
          </p:cNvPr>
          <p:cNvSpPr/>
          <p:nvPr/>
        </p:nvSpPr>
        <p:spPr>
          <a:xfrm>
            <a:off x="7121484" y="950976"/>
            <a:ext cx="1175172" cy="15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8E9AE3-3F6C-88A0-1887-6B7EC95B48B7}"/>
              </a:ext>
            </a:extLst>
          </p:cNvPr>
          <p:cNvCxnSpPr>
            <a:cxnSpLocks/>
          </p:cNvCxnSpPr>
          <p:nvPr/>
        </p:nvCxnSpPr>
        <p:spPr>
          <a:xfrm flipH="1">
            <a:off x="8328400" y="875919"/>
            <a:ext cx="474980" cy="150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72D66E-01DA-250F-A4A5-F2C9554F9D41}"/>
              </a:ext>
            </a:extLst>
          </p:cNvPr>
          <p:cNvGrpSpPr/>
          <p:nvPr/>
        </p:nvGrpSpPr>
        <p:grpSpPr>
          <a:xfrm>
            <a:off x="1057162" y="2756754"/>
            <a:ext cx="4164998" cy="3849786"/>
            <a:chOff x="7062186" y="1481335"/>
            <a:chExt cx="4739695" cy="46545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1CDCD5-E591-60E1-C38A-FAA76A8DF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2186" y="1481335"/>
              <a:ext cx="4739695" cy="465457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4E5B0A-CA1F-E84D-F99D-85B079D11DA0}"/>
                </a:ext>
              </a:extLst>
            </p:cNvPr>
            <p:cNvSpPr/>
            <p:nvPr/>
          </p:nvSpPr>
          <p:spPr>
            <a:xfrm>
              <a:off x="9899271" y="5270571"/>
              <a:ext cx="193708" cy="6126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D88D4E-78EC-7DA2-3333-978A75A4AAFA}"/>
                </a:ext>
              </a:extLst>
            </p:cNvPr>
            <p:cNvSpPr/>
            <p:nvPr/>
          </p:nvSpPr>
          <p:spPr>
            <a:xfrm>
              <a:off x="10216515" y="5473065"/>
              <a:ext cx="168046" cy="6168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92" name="object 6"/>
          <p:cNvSpPr/>
          <p:nvPr/>
        </p:nvSpPr>
        <p:spPr>
          <a:xfrm>
            <a:off x="886320" y="1210391"/>
            <a:ext cx="387360" cy="390600"/>
          </a:xfrm>
          <a:custGeom>
            <a:avLst/>
            <a:gdLst/>
            <a:ahLst/>
            <a:cxnLst/>
            <a:rect l="l" t="t" r="r" b="b"/>
            <a:pathLst>
              <a:path w="410210" h="410210">
                <a:moveTo>
                  <a:pt x="204978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8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6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8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object 7"/>
          <p:cNvSpPr/>
          <p:nvPr/>
        </p:nvSpPr>
        <p:spPr>
          <a:xfrm>
            <a:off x="1022760" y="1256471"/>
            <a:ext cx="15876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4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object 8"/>
          <p:cNvSpPr/>
          <p:nvPr/>
        </p:nvSpPr>
        <p:spPr>
          <a:xfrm>
            <a:off x="1450800" y="1256471"/>
            <a:ext cx="7848720" cy="13823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160" indent="-285840">
              <a:lnSpc>
                <a:spcPct val="100000"/>
              </a:lnSpc>
              <a:spcBef>
                <a:spcPts val="99"/>
              </a:spcBef>
              <a:buClr>
                <a:srgbClr val="404040"/>
              </a:buClr>
              <a:buFont typeface="StarSymbol"/>
              <a:buChar char="-"/>
            </a:pP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160" indent="-285840">
              <a:lnSpc>
                <a:spcPct val="100000"/>
              </a:lnSpc>
              <a:spcBef>
                <a:spcPts val="99"/>
              </a:spcBef>
              <a:buClr>
                <a:srgbClr val="404040"/>
              </a:buClr>
              <a:buFont typeface="StarSymbol"/>
              <a:buChar char="-"/>
            </a:pP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2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BIDV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quầy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BIDV</a:t>
            </a: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2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quầy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BIDV</a:t>
            </a: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2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(TUYỆT ĐỐI KHÔNG LÀM TRÒN)</a:t>
            </a:r>
            <a:r>
              <a:rPr lang="en-US" sz="12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1200" b="0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2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2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" name="Picture 2" descr="Chuyển tiền cho người thân và những cách thức bạn cần biết"/>
          <p:cNvPicPr/>
          <p:nvPr/>
        </p:nvPicPr>
        <p:blipFill>
          <a:blip r:embed="rId3"/>
          <a:stretch/>
        </p:blipFill>
        <p:spPr>
          <a:xfrm>
            <a:off x="6447600" y="2857327"/>
            <a:ext cx="4637520" cy="3477960"/>
          </a:xfrm>
          <a:prstGeom prst="rect">
            <a:avLst/>
          </a:prstGeom>
          <a:ln w="0">
            <a:noFill/>
          </a:ln>
        </p:spPr>
      </p:pic>
      <p:sp>
        <p:nvSpPr>
          <p:cNvPr id="196" name="TextBox 3"/>
          <p:cNvSpPr/>
          <p:nvPr/>
        </p:nvSpPr>
        <p:spPr>
          <a:xfrm>
            <a:off x="7270560" y="3299047"/>
            <a:ext cx="2904840" cy="107722"/>
          </a:xfrm>
          <a:prstGeom prst="rect">
            <a:avLst/>
          </a:prstGeom>
          <a:solidFill>
            <a:schemeClr val="bg2"/>
          </a:solidFill>
          <a:ln w="0">
            <a:solidFill>
              <a:srgbClr val="E7E6E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Họ và tên sinh viên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"/>
          <p:cNvSpPr/>
          <p:nvPr/>
        </p:nvSpPr>
        <p:spPr>
          <a:xfrm>
            <a:off x="7720559" y="3544567"/>
            <a:ext cx="1002601" cy="107722"/>
          </a:xfrm>
          <a:prstGeom prst="rect">
            <a:avLst/>
          </a:prstGeom>
          <a:solidFill>
            <a:schemeClr val="bg2"/>
          </a:solidFill>
          <a:ln w="0">
            <a:solidFill>
              <a:srgbClr val="E7E6E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mã thanh toán 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20"/>
          <p:cNvSpPr/>
          <p:nvPr/>
        </p:nvSpPr>
        <p:spPr>
          <a:xfrm>
            <a:off x="9305280" y="3530527"/>
            <a:ext cx="900360" cy="107722"/>
          </a:xfrm>
          <a:prstGeom prst="rect">
            <a:avLst/>
          </a:prstGeom>
          <a:solidFill>
            <a:schemeClr val="bg2"/>
          </a:solidFill>
          <a:ln w="0">
            <a:solidFill>
              <a:srgbClr val="E7E6E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BIDV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21"/>
          <p:cNvSpPr/>
          <p:nvPr/>
        </p:nvSpPr>
        <p:spPr>
          <a:xfrm>
            <a:off x="7822800" y="3674527"/>
            <a:ext cx="900360" cy="215444"/>
          </a:xfrm>
          <a:prstGeom prst="rect">
            <a:avLst/>
          </a:prstGeom>
          <a:solidFill>
            <a:schemeClr val="bg2"/>
          </a:solidFill>
          <a:ln w="0">
            <a:solidFill>
              <a:srgbClr val="E7E6E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chính xác số tiền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22"/>
          <p:cNvSpPr/>
          <p:nvPr/>
        </p:nvSpPr>
        <p:spPr>
          <a:xfrm>
            <a:off x="10018080" y="3653287"/>
            <a:ext cx="900360" cy="215444"/>
          </a:xfrm>
          <a:prstGeom prst="rect">
            <a:avLst/>
          </a:prstGeom>
          <a:solidFill>
            <a:schemeClr val="bg2"/>
          </a:solidFill>
          <a:ln w="0">
            <a:solidFill>
              <a:srgbClr val="E7E6E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số tiền bằng chữ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TextBox 23"/>
          <p:cNvSpPr/>
          <p:nvPr/>
        </p:nvSpPr>
        <p:spPr>
          <a:xfrm>
            <a:off x="7334280" y="4048567"/>
            <a:ext cx="1965240" cy="107722"/>
          </a:xfrm>
          <a:prstGeom prst="rect">
            <a:avLst/>
          </a:prstGeom>
          <a:solidFill>
            <a:schemeClr val="bg2"/>
          </a:solidFill>
          <a:ln w="0">
            <a:solidFill>
              <a:srgbClr val="E7E6E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Tên dịch vụ</a:t>
            </a:r>
            <a:endParaRPr lang="en-US" sz="7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ular Callout 8"/>
          <p:cNvSpPr/>
          <p:nvPr/>
        </p:nvSpPr>
        <p:spPr>
          <a:xfrm>
            <a:off x="7940119" y="2592460"/>
            <a:ext cx="1586395" cy="83055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TextBox 9"/>
          <p:cNvSpPr/>
          <p:nvPr/>
        </p:nvSpPr>
        <p:spPr>
          <a:xfrm>
            <a:off x="7980259" y="2648761"/>
            <a:ext cx="1546255" cy="629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Ghi mã thanh toán cho BIDV nếu thanh toán tại quầy BIDV</a:t>
            </a:r>
          </a:p>
          <a:p>
            <a:pPr algn="just">
              <a:lnSpc>
                <a:spcPct val="100000"/>
              </a:lnSpc>
              <a:buNone/>
            </a:pPr>
            <a:endParaRPr lang="en-US" sz="700" b="0" strike="noStrike" spc="-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Ghi mã thanh toán cho NH khác nếu thanh toán tại quầy ngân hàng khác</a:t>
            </a:r>
          </a:p>
        </p:txBody>
      </p:sp>
      <p:sp>
        <p:nvSpPr>
          <p:cNvPr id="204" name="Rectangle 2"/>
          <p:cNvSpPr/>
          <p:nvPr/>
        </p:nvSpPr>
        <p:spPr>
          <a:xfrm>
            <a:off x="6517080" y="2943367"/>
            <a:ext cx="623160" cy="215640"/>
          </a:xfrm>
          <a:prstGeom prst="rect">
            <a:avLst/>
          </a:prstGeom>
          <a:solidFill>
            <a:schemeClr val="bg2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Right Arrow 12"/>
          <p:cNvSpPr/>
          <p:nvPr/>
        </p:nvSpPr>
        <p:spPr>
          <a:xfrm>
            <a:off x="5285118" y="4607287"/>
            <a:ext cx="1162122" cy="1146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Rectangle 13"/>
          <p:cNvSpPr/>
          <p:nvPr/>
        </p:nvSpPr>
        <p:spPr>
          <a:xfrm>
            <a:off x="5300858" y="4450606"/>
            <a:ext cx="984029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800" b="0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ghi trên phiếu</a:t>
            </a:r>
            <a:endParaRPr lang="en-US" sz="8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 34"/>
          <p:cNvSpPr/>
          <p:nvPr/>
        </p:nvSpPr>
        <p:spPr>
          <a:xfrm>
            <a:off x="3326719" y="5851835"/>
            <a:ext cx="479520" cy="132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Rectangle 35"/>
          <p:cNvSpPr/>
          <p:nvPr/>
        </p:nvSpPr>
        <p:spPr>
          <a:xfrm>
            <a:off x="3338773" y="6023824"/>
            <a:ext cx="637920" cy="17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Straight Arrow Connector 38"/>
          <p:cNvSpPr/>
          <p:nvPr/>
        </p:nvSpPr>
        <p:spPr>
          <a:xfrm>
            <a:off x="3848642" y="5910863"/>
            <a:ext cx="699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TextBox 39"/>
          <p:cNvSpPr/>
          <p:nvPr/>
        </p:nvSpPr>
        <p:spPr>
          <a:xfrm>
            <a:off x="4474481" y="5810246"/>
            <a:ext cx="1360399" cy="198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BIDV</a:t>
            </a:r>
            <a:endParaRPr lang="en-US" sz="7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TextBox 40"/>
          <p:cNvSpPr/>
          <p:nvPr/>
        </p:nvSpPr>
        <p:spPr>
          <a:xfrm>
            <a:off x="4198562" y="5996223"/>
            <a:ext cx="1545839" cy="198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 </a:t>
            </a:r>
            <a:r>
              <a:rPr lang="en-US" sz="700" b="0" strike="noStrike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BIDV</a:t>
            </a:r>
            <a:endParaRPr lang="en-US" sz="7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Straight Arrow Connector 41"/>
          <p:cNvSpPr/>
          <p:nvPr/>
        </p:nvSpPr>
        <p:spPr>
          <a:xfrm>
            <a:off x="4022046" y="6109324"/>
            <a:ext cx="234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PlaceHolder 1"/>
          <p:cNvSpPr txBox="1">
            <a:spLocks/>
          </p:cNvSpPr>
          <p:nvPr/>
        </p:nvSpPr>
        <p:spPr>
          <a:xfrm>
            <a:off x="892080" y="48584"/>
            <a:ext cx="10521304" cy="1159200"/>
          </a:xfrm>
          <a:prstGeom prst="rect">
            <a:avLst/>
          </a:prstGeom>
          <a:noFill/>
          <a:ln w="0">
            <a:noFill/>
          </a:ln>
        </p:spPr>
        <p:txBody>
          <a:bodyPr lIns="0" tIns="1404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2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3: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THANH TOÁN BẰNG TIỀN MẶT TẠI QUẦY NGÂN HÀNG</a:t>
            </a:r>
            <a:endParaRPr lang="en-US" sz="2800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14"/>
          <p:cNvSpPr/>
          <p:nvPr/>
        </p:nvSpPr>
        <p:spPr>
          <a:xfrm>
            <a:off x="9471538" y="5689158"/>
            <a:ext cx="1729800" cy="411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230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Ngân hàng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20">
              <a:lnSpc>
                <a:spcPct val="100000"/>
              </a:lnSpc>
              <a:spcBef>
                <a:spcPts val="125"/>
              </a:spcBef>
              <a:buNone/>
            </a:pPr>
            <a:r>
              <a:rPr lang="en-US" sz="12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đến là BIDV</a:t>
            </a:r>
            <a:endParaRPr lang="en-US" sz="12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1BF9EE-35C8-404F-B757-52A63566661B}"/>
              </a:ext>
            </a:extLst>
          </p:cNvPr>
          <p:cNvSpPr>
            <a:spLocks noChangeAspect="1"/>
          </p:cNvSpPr>
          <p:nvPr/>
        </p:nvSpPr>
        <p:spPr>
          <a:xfrm rot="16200000">
            <a:off x="-3128069" y="3128073"/>
            <a:ext cx="6858002" cy="601860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A5F2A6-AFBD-3B43-AB6F-1326B4220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21" y="6335287"/>
            <a:ext cx="1549380" cy="522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4965286-3802-EB5C-3C57-AB88971BFC31}"/>
              </a:ext>
            </a:extLst>
          </p:cNvPr>
          <p:cNvGrpSpPr/>
          <p:nvPr/>
        </p:nvGrpSpPr>
        <p:grpSpPr>
          <a:xfrm>
            <a:off x="1447215" y="1616551"/>
            <a:ext cx="4674704" cy="4466440"/>
            <a:chOff x="6630151" y="531360"/>
            <a:chExt cx="4787160" cy="47145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C162B7-CBF2-3EC5-A18D-C84F1F8F2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0151" y="531360"/>
              <a:ext cx="4787160" cy="471455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767ADD-6FF8-C75C-1F19-89B455150838}"/>
                </a:ext>
              </a:extLst>
            </p:cNvPr>
            <p:cNvSpPr/>
            <p:nvPr/>
          </p:nvSpPr>
          <p:spPr>
            <a:xfrm>
              <a:off x="9502140" y="4366260"/>
              <a:ext cx="170180" cy="86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62FA38-39D7-1416-DC2F-8FCAB8FC6000}"/>
                </a:ext>
              </a:extLst>
            </p:cNvPr>
            <p:cNvSpPr/>
            <p:nvPr/>
          </p:nvSpPr>
          <p:spPr>
            <a:xfrm>
              <a:off x="9819640" y="4582160"/>
              <a:ext cx="170180" cy="86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16" name="object 9"/>
          <p:cNvSpPr/>
          <p:nvPr/>
        </p:nvSpPr>
        <p:spPr>
          <a:xfrm>
            <a:off x="920430" y="561185"/>
            <a:ext cx="427680" cy="427680"/>
          </a:xfrm>
          <a:custGeom>
            <a:avLst/>
            <a:gdLst/>
            <a:ahLst/>
            <a:cxnLst/>
            <a:rect l="l" t="t" r="r" b="b"/>
            <a:pathLst>
              <a:path w="410210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object 10"/>
          <p:cNvSpPr/>
          <p:nvPr/>
        </p:nvSpPr>
        <p:spPr>
          <a:xfrm>
            <a:off x="1077000" y="635840"/>
            <a:ext cx="15876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4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object 12"/>
          <p:cNvSpPr/>
          <p:nvPr/>
        </p:nvSpPr>
        <p:spPr>
          <a:xfrm>
            <a:off x="910905" y="1172825"/>
            <a:ext cx="427680" cy="427680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7" y="0"/>
                </a:moveTo>
                <a:lnTo>
                  <a:pt x="157993" y="5413"/>
                </a:lnTo>
                <a:lnTo>
                  <a:pt x="114855" y="20833"/>
                </a:lnTo>
                <a:lnTo>
                  <a:pt x="76795" y="45030"/>
                </a:lnTo>
                <a:lnTo>
                  <a:pt x="45046" y="76774"/>
                </a:lnTo>
                <a:lnTo>
                  <a:pt x="20842" y="114833"/>
                </a:lnTo>
                <a:lnTo>
                  <a:pt x="5416" y="157977"/>
                </a:lnTo>
                <a:lnTo>
                  <a:pt x="0" y="204978"/>
                </a:lnTo>
                <a:lnTo>
                  <a:pt x="5416" y="251978"/>
                </a:lnTo>
                <a:lnTo>
                  <a:pt x="20842" y="295122"/>
                </a:lnTo>
                <a:lnTo>
                  <a:pt x="45046" y="333181"/>
                </a:lnTo>
                <a:lnTo>
                  <a:pt x="76795" y="364925"/>
                </a:lnTo>
                <a:lnTo>
                  <a:pt x="114855" y="389122"/>
                </a:lnTo>
                <a:lnTo>
                  <a:pt x="157993" y="404542"/>
                </a:lnTo>
                <a:lnTo>
                  <a:pt x="204977" y="409956"/>
                </a:lnTo>
                <a:lnTo>
                  <a:pt x="251962" y="404542"/>
                </a:lnTo>
                <a:lnTo>
                  <a:pt x="295100" y="389122"/>
                </a:lnTo>
                <a:lnTo>
                  <a:pt x="333160" y="364925"/>
                </a:lnTo>
                <a:lnTo>
                  <a:pt x="364909" y="333181"/>
                </a:lnTo>
                <a:lnTo>
                  <a:pt x="389113" y="295122"/>
                </a:lnTo>
                <a:lnTo>
                  <a:pt x="404539" y="251978"/>
                </a:lnTo>
                <a:lnTo>
                  <a:pt x="409955" y="204978"/>
                </a:lnTo>
                <a:lnTo>
                  <a:pt x="404539" y="157977"/>
                </a:lnTo>
                <a:lnTo>
                  <a:pt x="389113" y="114833"/>
                </a:lnTo>
                <a:lnTo>
                  <a:pt x="364909" y="76774"/>
                </a:lnTo>
                <a:lnTo>
                  <a:pt x="333160" y="45030"/>
                </a:lnTo>
                <a:lnTo>
                  <a:pt x="295100" y="20833"/>
                </a:lnTo>
                <a:lnTo>
                  <a:pt x="251962" y="541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object 13"/>
          <p:cNvSpPr/>
          <p:nvPr/>
        </p:nvSpPr>
        <p:spPr>
          <a:xfrm>
            <a:off x="1075920" y="1248200"/>
            <a:ext cx="16380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1400" b="1" strike="noStrike" spc="-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object 14"/>
          <p:cNvSpPr/>
          <p:nvPr/>
        </p:nvSpPr>
        <p:spPr>
          <a:xfrm>
            <a:off x="1573260" y="1259955"/>
            <a:ext cx="4973040" cy="244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9160" rIns="0" bIns="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230"/>
              </a:spcBef>
              <a:buNone/>
            </a:pPr>
            <a:r>
              <a:rPr lang="en-US" sz="14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lại trạng thái thanh toán trên hệ thống                                          </a:t>
            </a:r>
            <a:endParaRPr lang="en-US" sz="1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Rectangle 14"/>
          <p:cNvSpPr/>
          <p:nvPr/>
        </p:nvSpPr>
        <p:spPr>
          <a:xfrm>
            <a:off x="1496040" y="596240"/>
            <a:ext cx="792528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1332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1400" b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phiếu giao dịch cho nhân viên tại quầy và Ghi chú cho ngân hàng: </a:t>
            </a:r>
            <a:r>
              <a:rPr lang="en-US" sz="1400" b="0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khoản nhanh (24/7)</a:t>
            </a:r>
            <a:endParaRPr lang="en-US" sz="14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 2"/>
          <p:cNvSpPr/>
          <p:nvPr/>
        </p:nvSpPr>
        <p:spPr>
          <a:xfrm>
            <a:off x="6546300" y="3564564"/>
            <a:ext cx="47940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11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ectangle 3"/>
          <p:cNvSpPr/>
          <p:nvPr/>
        </p:nvSpPr>
        <p:spPr>
          <a:xfrm>
            <a:off x="3307791" y="6146152"/>
            <a:ext cx="1263079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i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1100" b="0" i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100" b="0" i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i="1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100" b="0" i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endParaRPr lang="en-US" sz="11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Rectangle 19"/>
          <p:cNvSpPr/>
          <p:nvPr/>
        </p:nvSpPr>
        <p:spPr>
          <a:xfrm>
            <a:off x="8252670" y="6250985"/>
            <a:ext cx="1247049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i="1" strike="noStrike" spc="-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trên app</a:t>
            </a:r>
            <a:endParaRPr lang="en-US" sz="1100" b="0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1BF9EE-35C8-404F-B757-52A63566661B}"/>
              </a:ext>
            </a:extLst>
          </p:cNvPr>
          <p:cNvSpPr>
            <a:spLocks noChangeAspect="1"/>
          </p:cNvSpPr>
          <p:nvPr/>
        </p:nvSpPr>
        <p:spPr>
          <a:xfrm rot="16200000">
            <a:off x="-3128069" y="3128073"/>
            <a:ext cx="6858002" cy="601860"/>
          </a:xfrm>
          <a:prstGeom prst="rect">
            <a:avLst/>
          </a:prstGeom>
          <a:solidFill>
            <a:srgbClr val="082288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A5F2A6-AFBD-3B43-AB6F-1326B422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21" y="6335287"/>
            <a:ext cx="1549380" cy="522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45000" endPos="13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DA90B5-C795-54AF-026B-38273E2AB252}"/>
              </a:ext>
            </a:extLst>
          </p:cNvPr>
          <p:cNvSpPr/>
          <p:nvPr/>
        </p:nvSpPr>
        <p:spPr>
          <a:xfrm>
            <a:off x="8807063" y="5029532"/>
            <a:ext cx="229891" cy="144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3B623C-6C21-C0D8-0C30-62C09FC13B3E}"/>
              </a:ext>
            </a:extLst>
          </p:cNvPr>
          <p:cNvGrpSpPr/>
          <p:nvPr/>
        </p:nvGrpSpPr>
        <p:grpSpPr>
          <a:xfrm>
            <a:off x="7583136" y="1382399"/>
            <a:ext cx="2677743" cy="4763753"/>
            <a:chOff x="9331723" y="343230"/>
            <a:chExt cx="2677743" cy="47637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822813-3D1A-2DA2-C218-52DA28708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1723" y="343230"/>
              <a:ext cx="2677743" cy="47637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57A23E-433F-2A4A-5A5A-6BCA191F1D07}"/>
                </a:ext>
              </a:extLst>
            </p:cNvPr>
            <p:cNvSpPr/>
            <p:nvPr/>
          </p:nvSpPr>
          <p:spPr>
            <a:xfrm>
              <a:off x="10447020" y="4015740"/>
              <a:ext cx="229891" cy="144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53D8019-BEC1-D5A2-47B4-19E473F7F3FB}"/>
              </a:ext>
            </a:extLst>
          </p:cNvPr>
          <p:cNvSpPr/>
          <p:nvPr/>
        </p:nvSpPr>
        <p:spPr>
          <a:xfrm>
            <a:off x="1931121" y="2016760"/>
            <a:ext cx="1162599" cy="147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1AFCE6-A481-D351-0AF1-2ACC4033E167}"/>
              </a:ext>
            </a:extLst>
          </p:cNvPr>
          <p:cNvCxnSpPr/>
          <p:nvPr/>
        </p:nvCxnSpPr>
        <p:spPr>
          <a:xfrm flipH="1">
            <a:off x="3093720" y="2016760"/>
            <a:ext cx="457200" cy="10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81E8B95-A2AB-0761-9058-3FF3622E7237}"/>
              </a:ext>
            </a:extLst>
          </p:cNvPr>
          <p:cNvSpPr/>
          <p:nvPr/>
        </p:nvSpPr>
        <p:spPr>
          <a:xfrm>
            <a:off x="8382000" y="2346960"/>
            <a:ext cx="1117719" cy="76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646</Words>
  <Application>Microsoft Office PowerPoint</Application>
  <PresentationFormat>Widescreen</PresentationFormat>
  <Paragraphs>96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Bebas Neue</vt:lpstr>
      <vt:lpstr>Calibri</vt:lpstr>
      <vt:lpstr>Calibri Light</vt:lpstr>
      <vt:lpstr>DejaVu Sans</vt:lpstr>
      <vt:lpstr>Lato</vt:lpstr>
      <vt:lpstr>StarSymbol</vt:lpstr>
      <vt:lpstr>Times New Roman</vt:lpstr>
      <vt:lpstr>Office Theme</vt:lpstr>
      <vt:lpstr>HỌC VIỆN PHỤ NỮ VIỆT NAM</vt:lpstr>
      <vt:lpstr>CÁC PHƯƠNG THỨC THANH TOÁN  VÀ TRƯỜNG HỢP SỬ DỤNG:</vt:lpstr>
      <vt:lpstr>Sau khi sinh viên thực hiện đăng ký 1 giao dịch, hệ thống sẽ hiển thị thông tin thanh toán của sinh viên với 2 mã thanh toán như hình dưới: </vt:lpstr>
      <vt:lpstr>PHƯƠNG THỨC 1: THANH TOÁN BẰNG SMART-BANKING CỦA BIDV ĐỐI VỚI NGƯỜI DÙNG CÓ SMART-BANKING BIDV</vt:lpstr>
      <vt:lpstr>PowerPoint Presentation</vt:lpstr>
      <vt:lpstr>PHƯƠNG THỨC 2: THANH TOÁN BẰNG SMART-BANKING CỦA NH KHÁC ĐỐI VỚI NGƯỜI DÙNG CÓ SMART-BANK CỦA NH KHÁC BIDV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Thu Thao</dc:creator>
  <dc:description/>
  <cp:lastModifiedBy>Windows</cp:lastModifiedBy>
  <cp:revision>321</cp:revision>
  <dcterms:created xsi:type="dcterms:W3CDTF">2022-03-09T03:19:34Z</dcterms:created>
  <dcterms:modified xsi:type="dcterms:W3CDTF">2022-11-10T15:33:02Z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