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1" r:id="rId3"/>
    <p:sldId id="263" r:id="rId4"/>
    <p:sldId id="264" r:id="rId6"/>
    <p:sldId id="256" r:id="rId7"/>
    <p:sldId id="258" r:id="rId8"/>
    <p:sldId id="266" r:id="rId9"/>
    <p:sldId id="267" r:id="rId10"/>
  </p:sldIdLst>
  <p:sldSz cx="9753600" cy="7315200"/>
  <p:notesSz cx="6858000" cy="9144000"/>
  <p:embeddedFontLst>
    <p:embeddedFont>
      <p:font typeface="Calibri" panose="020F050202020403020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5" d="100"/>
          <a:sy n="75" d="100"/>
        </p:scale>
        <p:origin x="1092" y="72"/>
      </p:cViewPr>
      <p:guideLst>
        <p:guide orient="horz" pos="21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lượng gói thầu qua mạng</a:t>
            </a:r>
            <a:endParaRPr 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08119167395742"/>
          <c:y val="0.023809523809523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ĐTQM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T9/2022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39527</c:v>
                </c:pt>
                <c:pt idx="1">
                  <c:v>98172</c:v>
                </c:pt>
                <c:pt idx="2">
                  <c:v>115371</c:v>
                </c:pt>
                <c:pt idx="3">
                  <c:v>82125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Tổng số gói thầu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T9/2022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123418</c:v>
                </c:pt>
                <c:pt idx="1">
                  <c:v>118312</c:v>
                </c:pt>
                <c:pt idx="2">
                  <c:v>124301</c:v>
                </c:pt>
                <c:pt idx="3">
                  <c:v>86659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55333392"/>
        <c:axId val="1255332144"/>
      </c:barChart>
      <c:catAx>
        <c:axId val="125533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55332144"/>
        <c:crosses val="autoZero"/>
        <c:auto val="1"/>
        <c:lblAlgn val="ctr"/>
        <c:lblOffset val="100"/>
        <c:noMultiLvlLbl val="0"/>
      </c:catAx>
      <c:valAx>
        <c:axId val="12553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55333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.svg"/><Relationship Id="rId7" Type="http://schemas.openxmlformats.org/officeDocument/2006/relationships/image" Target="../media/image5.png"/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image" Target="../media/image2.svg"/><Relationship Id="rId3" Type="http://schemas.openxmlformats.org/officeDocument/2006/relationships/image" Target="../media/image3.png"/><Relationship Id="rId2" Type="http://schemas.openxmlformats.org/officeDocument/2006/relationships/image" Target="../media/image1.sv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8.svg"/><Relationship Id="rId7" Type="http://schemas.openxmlformats.org/officeDocument/2006/relationships/image" Target="../media/image9.png"/><Relationship Id="rId6" Type="http://schemas.openxmlformats.org/officeDocument/2006/relationships/image" Target="../media/image7.svg"/><Relationship Id="rId5" Type="http://schemas.openxmlformats.org/officeDocument/2006/relationships/image" Target="../media/image8.png"/><Relationship Id="rId4" Type="http://schemas.openxmlformats.org/officeDocument/2006/relationships/image" Target="../media/image6.svg"/><Relationship Id="rId3" Type="http://schemas.openxmlformats.org/officeDocument/2006/relationships/image" Target="../media/image7.png"/><Relationship Id="rId2" Type="http://schemas.openxmlformats.org/officeDocument/2006/relationships/image" Target="../media/image5.sv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9.sv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29250" y="914400"/>
            <a:ext cx="4254500" cy="4594225"/>
          </a:xfrm>
          <a:prstGeom prst="rect">
            <a:avLst/>
          </a:prstGeom>
          <a:solidFill>
            <a:srgbClr val="191919">
              <a:alpha val="4706"/>
            </a:srgbClr>
          </a:solidFill>
        </p:spPr>
      </p:sp>
      <p:sp>
        <p:nvSpPr>
          <p:cNvPr id="7" name="TextBox 7"/>
          <p:cNvSpPr txBox="1"/>
          <p:nvPr/>
        </p:nvSpPr>
        <p:spPr>
          <a:xfrm>
            <a:off x="152400" y="2514600"/>
            <a:ext cx="5208270" cy="2287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60"/>
              </a:lnSpc>
            </a:pPr>
            <a:r>
              <a:rPr lang="en-US" sz="3200" spc="217" dirty="0" smtClean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HỆ THỐNG </a:t>
            </a:r>
            <a:endParaRPr lang="en-US" sz="3200" spc="217" dirty="0" smtClean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ts val="4460"/>
              </a:lnSpc>
            </a:pPr>
            <a:r>
              <a:rPr lang="en-US" sz="3200" spc="217" dirty="0" smtClean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PHÁP LUẬT VỀ </a:t>
            </a:r>
            <a:endParaRPr lang="en-US" sz="3200" spc="217" dirty="0" smtClean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ts val="4460"/>
              </a:lnSpc>
            </a:pPr>
            <a:r>
              <a:rPr lang="en-US" sz="3200" spc="217" dirty="0" smtClean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ĐẤU THẦU Ở </a:t>
            </a:r>
            <a:endParaRPr lang="en-US" sz="3200" spc="217" dirty="0" smtClean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ts val="4460"/>
              </a:lnSpc>
            </a:pPr>
            <a:r>
              <a:rPr lang="en-US" sz="3200" spc="217" dirty="0" smtClean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VIỆT NAM HIỆN NAY</a:t>
            </a:r>
            <a:endParaRPr lang="en-US" sz="3200" spc="217" dirty="0" smtClean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AutoShape 9"/>
          <p:cNvSpPr/>
          <p:nvPr/>
        </p:nvSpPr>
        <p:spPr>
          <a:xfrm rot="-5400000">
            <a:off x="861476" y="601564"/>
            <a:ext cx="548640" cy="1174313"/>
          </a:xfrm>
          <a:prstGeom prst="rect">
            <a:avLst/>
          </a:prstGeom>
          <a:solidFill>
            <a:srgbClr val="3EDAD8"/>
          </a:solidFill>
        </p:spPr>
      </p:sp>
      <p:sp>
        <p:nvSpPr>
          <p:cNvPr id="10" name="Text Box 9"/>
          <p:cNvSpPr txBox="1"/>
          <p:nvPr/>
        </p:nvSpPr>
        <p:spPr>
          <a:xfrm>
            <a:off x="1722755" y="879475"/>
            <a:ext cx="3227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THAM LUẬN 1</a:t>
            </a:r>
            <a:endParaRPr lang="en-US" sz="3200"/>
          </a:p>
        </p:txBody>
      </p:sp>
      <p:sp>
        <p:nvSpPr>
          <p:cNvPr id="11" name="AutoShape 2"/>
          <p:cNvSpPr/>
          <p:nvPr/>
        </p:nvSpPr>
        <p:spPr>
          <a:xfrm>
            <a:off x="548640" y="2514600"/>
            <a:ext cx="4895850" cy="2994025"/>
          </a:xfrm>
          <a:prstGeom prst="rect">
            <a:avLst/>
          </a:prstGeom>
          <a:solidFill>
            <a:srgbClr val="191919">
              <a:alpha val="4706"/>
            </a:srgbClr>
          </a:solidFill>
        </p:spPr>
      </p:sp>
      <p:pic>
        <p:nvPicPr>
          <p:cNvPr id="12" name="Picture 11" descr="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6570" y="1219200"/>
            <a:ext cx="4093210" cy="4008120"/>
          </a:xfrm>
          <a:prstGeom prst="rect">
            <a:avLst/>
          </a:prstGeom>
        </p:spPr>
      </p:pic>
      <p:sp>
        <p:nvSpPr>
          <p:cNvPr id="13" name="Text Box 12"/>
          <p:cNvSpPr txBox="1"/>
          <p:nvPr/>
        </p:nvSpPr>
        <p:spPr>
          <a:xfrm>
            <a:off x="2007870" y="5943600"/>
            <a:ext cx="573849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Sinh viên trình bày 	: Nguyễn Hải Nam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Chuyên ngành 		: Đấu thầu và quản lý dự án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Lớp			: ĐTDA11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2"/>
          <p:cNvSpPr/>
          <p:nvPr/>
        </p:nvSpPr>
        <p:spPr>
          <a:xfrm>
            <a:off x="1966595" y="5913120"/>
            <a:ext cx="5820410" cy="1064895"/>
          </a:xfrm>
          <a:prstGeom prst="rect">
            <a:avLst/>
          </a:prstGeom>
          <a:solidFill>
            <a:srgbClr val="191919">
              <a:alpha val="4706"/>
            </a:srgbClr>
          </a:solid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67400" y="1776095"/>
            <a:ext cx="3564890" cy="4298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55"/>
              </a:lnSpc>
              <a:spcBef>
                <a:spcPct val="0"/>
              </a:spcBef>
            </a:pPr>
            <a:r>
              <a:rPr lang="en-US" b="1" u="none" spc="101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Hệ thống pháp luật về đấu thầu</a:t>
            </a:r>
            <a:endParaRPr lang="en-US" b="1" u="none" spc="101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30225" y="2819400"/>
            <a:ext cx="4271010" cy="1723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 sz="2800" b="1" spc="33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 NIỆM LIÊN QUAN ĐẾN HỆ THỐNG PHÁP LUẬT VỀ ĐẤU THẦU</a:t>
            </a:r>
            <a:endParaRPr lang="en-US" sz="2800" b="1" spc="33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5013416" y="1665867"/>
            <a:ext cx="642072" cy="3983466"/>
          </a:xfrm>
          <a:prstGeom prst="rect">
            <a:avLst/>
          </a:prstGeom>
          <a:solidFill>
            <a:srgbClr val="191919">
              <a:alpha val="4706"/>
            </a:srgbClr>
          </a:solidFill>
        </p:spPr>
      </p:sp>
      <p:grpSp>
        <p:nvGrpSpPr>
          <p:cNvPr id="9" name="Group 9"/>
          <p:cNvGrpSpPr/>
          <p:nvPr/>
        </p:nvGrpSpPr>
        <p:grpSpPr>
          <a:xfrm rot="0">
            <a:off x="5013416" y="1665867"/>
            <a:ext cx="642072" cy="625455"/>
            <a:chOff x="0" y="0"/>
            <a:chExt cx="3924555" cy="382298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3EDAD8"/>
            </a:solidFill>
          </p:spPr>
        </p:sp>
      </p:grpSp>
      <p:grpSp>
        <p:nvGrpSpPr>
          <p:cNvPr id="11" name="Group 11"/>
          <p:cNvGrpSpPr/>
          <p:nvPr/>
        </p:nvGrpSpPr>
        <p:grpSpPr>
          <a:xfrm rot="0">
            <a:off x="5013416" y="2785204"/>
            <a:ext cx="642072" cy="625455"/>
            <a:chOff x="0" y="0"/>
            <a:chExt cx="3924555" cy="382298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37C9EF"/>
            </a:solidFill>
          </p:spPr>
        </p:sp>
      </p:grpSp>
      <p:grpSp>
        <p:nvGrpSpPr>
          <p:cNvPr id="13" name="Group 13"/>
          <p:cNvGrpSpPr/>
          <p:nvPr/>
        </p:nvGrpSpPr>
        <p:grpSpPr>
          <a:xfrm rot="0">
            <a:off x="5013416" y="3904541"/>
            <a:ext cx="642072" cy="625455"/>
            <a:chOff x="0" y="0"/>
            <a:chExt cx="3924555" cy="382298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2C92D5"/>
            </a:solidFill>
          </p:spPr>
        </p:sp>
      </p:grpSp>
      <p:grpSp>
        <p:nvGrpSpPr>
          <p:cNvPr id="15" name="Group 15"/>
          <p:cNvGrpSpPr/>
          <p:nvPr/>
        </p:nvGrpSpPr>
        <p:grpSpPr>
          <a:xfrm rot="0">
            <a:off x="5013416" y="5023878"/>
            <a:ext cx="642072" cy="625455"/>
            <a:chOff x="0" y="0"/>
            <a:chExt cx="3924555" cy="382298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13538A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5943600" y="4015105"/>
            <a:ext cx="3228340" cy="4298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55"/>
              </a:lnSpc>
              <a:spcBef>
                <a:spcPct val="0"/>
              </a:spcBef>
            </a:pPr>
            <a:r>
              <a:rPr lang="en-US" b="1" u="none" spc="101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Văn bản nghị định</a:t>
            </a:r>
            <a:endParaRPr lang="en-US" b="1" u="none" spc="101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943600" y="2895600"/>
            <a:ext cx="3228340" cy="4298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55"/>
              </a:lnSpc>
              <a:spcBef>
                <a:spcPct val="0"/>
              </a:spcBef>
            </a:pPr>
            <a:r>
              <a:rPr lang="en-US" b="1" u="none" spc="101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luật</a:t>
            </a:r>
            <a:endParaRPr lang="en-US" b="1" u="none" spc="101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5943600" y="5134610"/>
            <a:ext cx="3356610" cy="4298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55"/>
              </a:lnSpc>
              <a:spcBef>
                <a:spcPct val="0"/>
              </a:spcBef>
            </a:pPr>
            <a:r>
              <a:rPr lang="en-US" b="1" u="none" spc="101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Văn bản thông tư</a:t>
            </a:r>
            <a:endParaRPr lang="en-US" b="1" u="none" spc="101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AutoShape 26"/>
          <p:cNvSpPr/>
          <p:nvPr/>
        </p:nvSpPr>
        <p:spPr>
          <a:xfrm>
            <a:off x="0" y="3070444"/>
            <a:ext cx="548640" cy="1174313"/>
          </a:xfrm>
          <a:prstGeom prst="rect">
            <a:avLst/>
          </a:prstGeom>
          <a:solidFill>
            <a:srgbClr val="3EDAD8"/>
          </a:solidFill>
        </p:spPr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5165121" y="2928601"/>
            <a:ext cx="338662" cy="338662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5142661" y="4025478"/>
            <a:ext cx="383581" cy="383581"/>
          </a:xfrm>
          <a:prstGeom prst="rect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3981" t="21537" r="26754" b="27303"/>
          <a:stretch>
            <a:fillRect/>
          </a:stretch>
        </p:blipFill>
        <p:spPr>
          <a:xfrm>
            <a:off x="5176478" y="5172556"/>
            <a:ext cx="315947" cy="328099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154019" y="1803713"/>
            <a:ext cx="349764" cy="349764"/>
          </a:xfrm>
          <a:prstGeom prst="rect">
            <a:avLst/>
          </a:prstGeom>
        </p:spPr>
      </p:pic>
      <p:sp>
        <p:nvSpPr>
          <p:cNvPr id="34" name="AutoShape 2"/>
          <p:cNvSpPr/>
          <p:nvPr/>
        </p:nvSpPr>
        <p:spPr>
          <a:xfrm>
            <a:off x="152400" y="2362200"/>
            <a:ext cx="4860925" cy="2994025"/>
          </a:xfrm>
          <a:prstGeom prst="rect">
            <a:avLst/>
          </a:prstGeom>
          <a:solidFill>
            <a:srgbClr val="191919">
              <a:alpha val="4706"/>
            </a:srgbClr>
          </a:solid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1558986" y="5178011"/>
            <a:ext cx="473537" cy="0"/>
          </a:xfrm>
          <a:prstGeom prst="line">
            <a:avLst/>
          </a:prstGeom>
          <a:ln w="47625" cap="rnd">
            <a:solidFill>
              <a:srgbClr val="EF7C8E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3" name="AutoShape 3"/>
          <p:cNvSpPr/>
          <p:nvPr/>
        </p:nvSpPr>
        <p:spPr>
          <a:xfrm rot="5400000">
            <a:off x="4293173" y="4487769"/>
            <a:ext cx="473537" cy="0"/>
          </a:xfrm>
          <a:prstGeom prst="line">
            <a:avLst/>
          </a:prstGeom>
          <a:ln w="47625" cap="rnd">
            <a:solidFill>
              <a:srgbClr val="C197D2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4" name="AutoShape 4"/>
          <p:cNvSpPr/>
          <p:nvPr/>
        </p:nvSpPr>
        <p:spPr>
          <a:xfrm rot="5400000">
            <a:off x="7207823" y="3758701"/>
            <a:ext cx="473537" cy="0"/>
          </a:xfrm>
          <a:prstGeom prst="line">
            <a:avLst/>
          </a:prstGeom>
          <a:ln w="47625" cap="rnd">
            <a:solidFill>
              <a:srgbClr val="4FC0E8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5" name="AutoShape 5"/>
          <p:cNvSpPr/>
          <p:nvPr/>
        </p:nvSpPr>
        <p:spPr>
          <a:xfrm rot="-5400000">
            <a:off x="5658687" y="3144811"/>
            <a:ext cx="473537" cy="0"/>
          </a:xfrm>
          <a:prstGeom prst="line">
            <a:avLst/>
          </a:prstGeom>
          <a:ln w="47625" cap="rnd">
            <a:solidFill>
              <a:srgbClr val="B6E2D3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6" name="AutoShape 6"/>
          <p:cNvSpPr/>
          <p:nvPr/>
        </p:nvSpPr>
        <p:spPr>
          <a:xfrm rot="-5400000">
            <a:off x="2903847" y="3870556"/>
            <a:ext cx="473537" cy="0"/>
          </a:xfrm>
          <a:prstGeom prst="line">
            <a:avLst/>
          </a:prstGeom>
          <a:ln w="47625" cap="rnd">
            <a:solidFill>
              <a:srgbClr val="F4D559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7" name="Group 7"/>
          <p:cNvGrpSpPr/>
          <p:nvPr/>
        </p:nvGrpSpPr>
        <p:grpSpPr>
          <a:xfrm rot="0">
            <a:off x="977995" y="2902829"/>
            <a:ext cx="7516358" cy="2062227"/>
            <a:chOff x="0" y="0"/>
            <a:chExt cx="10021810" cy="2749636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/>
            </a:stretch>
          </p:blipFill>
          <p:spPr>
            <a:xfrm>
              <a:off x="0" y="2068218"/>
              <a:ext cx="2244190" cy="681418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765613" y="1625706"/>
              <a:ext cx="2299262" cy="681418"/>
            </a:xfrm>
            <a:prstGeom prst="rect">
              <a:avLst/>
            </a:prstGeom>
          </p:spPr>
        </p:pic>
        <p:grpSp>
          <p:nvGrpSpPr>
            <p:cNvPr id="10" name="Group 10"/>
            <p:cNvGrpSpPr/>
            <p:nvPr/>
          </p:nvGrpSpPr>
          <p:grpSpPr>
            <a:xfrm rot="-10800000">
              <a:off x="1765613" y="2271824"/>
              <a:ext cx="478577" cy="477811"/>
              <a:chOff x="0" y="0"/>
              <a:chExt cx="6350000" cy="633984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F2BC2A"/>
              </a:solidFill>
            </p:spPr>
          </p:sp>
        </p:grp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3586298" y="1160212"/>
              <a:ext cx="2299262" cy="681418"/>
            </a:xfrm>
            <a:prstGeom prst="rect">
              <a:avLst/>
            </a:prstGeom>
          </p:spPr>
        </p:pic>
        <p:grpSp>
          <p:nvGrpSpPr>
            <p:cNvPr id="13" name="Group 13"/>
            <p:cNvGrpSpPr/>
            <p:nvPr/>
          </p:nvGrpSpPr>
          <p:grpSpPr>
            <a:xfrm rot="-10800000">
              <a:off x="3586298" y="1829312"/>
              <a:ext cx="478577" cy="477811"/>
              <a:chOff x="0" y="0"/>
              <a:chExt cx="6350000" cy="633984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B179B4"/>
              </a:solidFill>
            </p:spPr>
          </p:sp>
        </p:grpSp>
        <p:grpSp>
          <p:nvGrpSpPr>
            <p:cNvPr id="15" name="Group 15"/>
            <p:cNvGrpSpPr/>
            <p:nvPr/>
          </p:nvGrpSpPr>
          <p:grpSpPr>
            <a:xfrm rot="-10800000">
              <a:off x="5406983" y="1351501"/>
              <a:ext cx="478577" cy="477811"/>
              <a:chOff x="0" y="0"/>
              <a:chExt cx="6350000" cy="633984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8CFAE"/>
              </a:solidFill>
            </p:spPr>
          </p:sp>
        </p:grpSp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5406983" y="657167"/>
              <a:ext cx="2299262" cy="681418"/>
            </a:xfrm>
            <a:prstGeom prst="rect">
              <a:avLst/>
            </a:prstGeom>
          </p:spPr>
        </p:pic>
        <p:grpSp>
          <p:nvGrpSpPr>
            <p:cNvPr id="18" name="Group 18"/>
            <p:cNvGrpSpPr/>
            <p:nvPr/>
          </p:nvGrpSpPr>
          <p:grpSpPr>
            <a:xfrm rot="-10800000">
              <a:off x="7227667" y="873690"/>
              <a:ext cx="478577" cy="477811"/>
              <a:chOff x="0" y="0"/>
              <a:chExt cx="6350000" cy="633984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</p:grpSp>
        <p:grpSp>
          <p:nvGrpSpPr>
            <p:cNvPr id="20" name="Group 20"/>
            <p:cNvGrpSpPr/>
            <p:nvPr/>
          </p:nvGrpSpPr>
          <p:grpSpPr>
            <a:xfrm rot="-8100000">
              <a:off x="9111653" y="156408"/>
              <a:ext cx="754352" cy="753145"/>
              <a:chOff x="0" y="0"/>
              <a:chExt cx="6350000" cy="633984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FC0E8"/>
              </a:solidFill>
            </p:spPr>
          </p:sp>
        </p:grpSp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7202267" y="175804"/>
              <a:ext cx="2299262" cy="681418"/>
            </a:xfrm>
            <a:prstGeom prst="rect">
              <a:avLst/>
            </a:prstGeom>
          </p:spPr>
        </p:pic>
      </p:grpSp>
      <p:sp>
        <p:nvSpPr>
          <p:cNvPr id="23" name="TextBox 23"/>
          <p:cNvSpPr txBox="1"/>
          <p:nvPr/>
        </p:nvSpPr>
        <p:spPr>
          <a:xfrm>
            <a:off x="2285732" y="304800"/>
            <a:ext cx="5588981" cy="1148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b="1">
                <a:solidFill>
                  <a:srgbClr val="7373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 sử hình thành hệ thống pháp luật về đấu thầu </a:t>
            </a:r>
            <a:endParaRPr lang="en-US" sz="3200" b="1">
              <a:solidFill>
                <a:srgbClr val="7373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58636" y="4543444"/>
            <a:ext cx="1423035" cy="294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5"/>
              </a:lnSpc>
            </a:pPr>
            <a:r>
              <a:rPr lang="en-US" sz="1640">
                <a:solidFill>
                  <a:srgbClr val="FFFFFF"/>
                </a:solidFill>
                <a:latin typeface="Inter Bold" panose="020B0802030000000004"/>
              </a:rPr>
              <a:t>1996</a:t>
            </a:r>
            <a:endParaRPr lang="en-US" sz="1640">
              <a:solidFill>
                <a:srgbClr val="FFFFFF"/>
              </a:solidFill>
              <a:latin typeface="Inter Bold" panose="020B0802030000000004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2405286" y="4171815"/>
            <a:ext cx="1423035" cy="282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5"/>
              </a:lnSpc>
            </a:pPr>
            <a:r>
              <a:rPr lang="en-US" sz="1640">
                <a:solidFill>
                  <a:srgbClr val="FFFFFF"/>
                </a:solidFill>
                <a:latin typeface="Inter Bold" panose="020B0802030000000004"/>
              </a:rPr>
              <a:t>2020</a:t>
            </a:r>
            <a:endParaRPr lang="en-US" sz="1640">
              <a:solidFill>
                <a:srgbClr val="FFFFFF"/>
              </a:solidFill>
              <a:latin typeface="Inter Bold" panose="020B0802030000000004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818424" y="3848959"/>
            <a:ext cx="1423035" cy="294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5"/>
              </a:lnSpc>
            </a:pPr>
            <a:r>
              <a:rPr lang="en-US" sz="1640">
                <a:solidFill>
                  <a:srgbClr val="FFFFFF"/>
                </a:solidFill>
                <a:latin typeface="Inter Bold" panose="020B0802030000000004"/>
              </a:rPr>
              <a:t>2005</a:t>
            </a:r>
            <a:endParaRPr lang="en-US" sz="1640">
              <a:solidFill>
                <a:srgbClr val="FFFFFF"/>
              </a:solidFill>
              <a:latin typeface="Inter Bold" panose="020B0802030000000004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5183938" y="3481572"/>
            <a:ext cx="1423035" cy="294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5"/>
              </a:lnSpc>
            </a:pPr>
            <a:r>
              <a:rPr lang="en-US" sz="1640">
                <a:solidFill>
                  <a:srgbClr val="FFFFFF"/>
                </a:solidFill>
                <a:latin typeface="Inter Bold" panose="020B0802030000000004"/>
              </a:rPr>
              <a:t>2013</a:t>
            </a:r>
            <a:endParaRPr lang="en-US" sz="1640">
              <a:solidFill>
                <a:srgbClr val="FFFFFF"/>
              </a:solidFill>
              <a:latin typeface="Inter Bold" panose="020B0802030000000004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6756887" y="3130523"/>
            <a:ext cx="1423035" cy="294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5"/>
              </a:lnSpc>
            </a:pPr>
            <a:r>
              <a:rPr lang="en-US" sz="1640">
                <a:solidFill>
                  <a:srgbClr val="FFFFFF"/>
                </a:solidFill>
                <a:latin typeface="Inter Bold" panose="020B0802030000000004"/>
              </a:rPr>
              <a:t>2022</a:t>
            </a:r>
            <a:endParaRPr lang="en-US" sz="1640">
              <a:solidFill>
                <a:srgbClr val="FFFFFF"/>
              </a:solidFill>
              <a:latin typeface="Inter Bold" panose="020B0802030000000004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85800" y="5598795"/>
            <a:ext cx="2302510" cy="2870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>
                <a:solidFill>
                  <a:srgbClr val="E03E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 chế đấu thầu lần 1</a:t>
            </a:r>
            <a:endParaRPr lang="en-US">
              <a:solidFill>
                <a:srgbClr val="E03E1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685800" y="5946775"/>
            <a:ext cx="2651125" cy="233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20"/>
              </a:lnSpc>
            </a:pPr>
            <a:r>
              <a:rPr lang="en-US" sz="1300">
                <a:solidFill>
                  <a:srgbClr val="5454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 định số 43/1996/NĐ-CP</a:t>
            </a:r>
            <a:endParaRPr lang="en-US" sz="1300">
              <a:solidFill>
                <a:srgbClr val="5454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2243455" y="2743200"/>
            <a:ext cx="2473325" cy="2870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>
                <a:solidFill>
                  <a:srgbClr val="F4D5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 chế đấu thầu lần 2</a:t>
            </a:r>
            <a:endParaRPr lang="en-US">
              <a:solidFill>
                <a:srgbClr val="F4D5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302510" y="3028950"/>
            <a:ext cx="2018030" cy="233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20"/>
              </a:lnSpc>
            </a:pPr>
            <a:r>
              <a:rPr lang="en-US" sz="1300">
                <a:solidFill>
                  <a:srgbClr val="5454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 định số 88/1999/NĐ-CP</a:t>
            </a:r>
            <a:endParaRPr lang="en-US" sz="1300">
              <a:solidFill>
                <a:srgbClr val="5454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5033010" y="2324100"/>
            <a:ext cx="2091055" cy="2870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>
                <a:solidFill>
                  <a:srgbClr val="7ED95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đấu thầu 2013</a:t>
            </a:r>
            <a:endParaRPr lang="en-US">
              <a:solidFill>
                <a:srgbClr val="7ED95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3810000" y="4929505"/>
            <a:ext cx="1848485" cy="2870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>
                <a:solidFill>
                  <a:srgbClr val="B179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Đấu thầu 2005</a:t>
            </a:r>
            <a:endParaRPr lang="en-US">
              <a:solidFill>
                <a:srgbClr val="B179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6478270" y="4165600"/>
            <a:ext cx="1981835" cy="574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>
                <a:solidFill>
                  <a:srgbClr val="4FC0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sửa đổi luật</a:t>
            </a:r>
            <a:endParaRPr lang="en-US">
              <a:solidFill>
                <a:srgbClr val="4FC0E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240"/>
              </a:lnSpc>
            </a:pPr>
            <a:r>
              <a:rPr lang="en-US">
                <a:solidFill>
                  <a:srgbClr val="4FC0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Đâú thầu 2022</a:t>
            </a:r>
            <a:endParaRPr lang="en-US">
              <a:solidFill>
                <a:srgbClr val="4FC0E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6705600" y="4806950"/>
            <a:ext cx="1949450" cy="233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20"/>
              </a:lnSpc>
            </a:pPr>
            <a:r>
              <a:rPr lang="en-US" sz="1400">
                <a:solidFill>
                  <a:srgbClr val="54545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hiệu lực 01/03/2022</a:t>
            </a:r>
            <a:endParaRPr lang="en-US" sz="1400">
              <a:solidFill>
                <a:srgbClr val="5454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27470" y="3370781"/>
            <a:ext cx="2498661" cy="571432"/>
            <a:chOff x="0" y="0"/>
            <a:chExt cx="930134" cy="2127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627470" y="2050048"/>
            <a:ext cx="2498661" cy="571432"/>
            <a:chOff x="0" y="0"/>
            <a:chExt cx="930134" cy="2127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627470" y="6012248"/>
            <a:ext cx="2498661" cy="571432"/>
            <a:chOff x="0" y="0"/>
            <a:chExt cx="930134" cy="21271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646520" y="729315"/>
            <a:ext cx="2498661" cy="571432"/>
            <a:chOff x="0" y="0"/>
            <a:chExt cx="930134" cy="21271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627470" y="4691514"/>
            <a:ext cx="2498661" cy="571432"/>
            <a:chOff x="0" y="0"/>
            <a:chExt cx="930134" cy="21271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AutoShape 17"/>
          <p:cNvSpPr/>
          <p:nvPr/>
        </p:nvSpPr>
        <p:spPr>
          <a:xfrm rot="-3695278">
            <a:off x="2215987" y="1862834"/>
            <a:ext cx="1938642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18" name="AutoShape 18"/>
          <p:cNvSpPr/>
          <p:nvPr/>
        </p:nvSpPr>
        <p:spPr>
          <a:xfrm rot="-2035696">
            <a:off x="6086343" y="817387"/>
            <a:ext cx="691139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0" name="AutoShape 20"/>
          <p:cNvSpPr/>
          <p:nvPr/>
        </p:nvSpPr>
        <p:spPr>
          <a:xfrm rot="-2183180">
            <a:off x="6054129" y="2111921"/>
            <a:ext cx="738609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1" name="AutoShape 21"/>
          <p:cNvSpPr/>
          <p:nvPr/>
        </p:nvSpPr>
        <p:spPr>
          <a:xfrm rot="-2200846">
            <a:off x="6052720" y="3430287"/>
            <a:ext cx="741426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2" name="AutoShape 22"/>
          <p:cNvSpPr/>
          <p:nvPr/>
        </p:nvSpPr>
        <p:spPr>
          <a:xfrm rot="-2186664">
            <a:off x="6053853" y="4752922"/>
            <a:ext cx="739161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3" name="AutoShape 23"/>
          <p:cNvSpPr/>
          <p:nvPr/>
        </p:nvSpPr>
        <p:spPr>
          <a:xfrm rot="-813453">
            <a:off x="6117638" y="2259558"/>
            <a:ext cx="609531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4" name="AutoShape 24"/>
          <p:cNvSpPr/>
          <p:nvPr/>
        </p:nvSpPr>
        <p:spPr>
          <a:xfrm rot="-839355">
            <a:off x="6117075" y="3577925"/>
            <a:ext cx="610658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5" name="AutoShape 25"/>
          <p:cNvSpPr/>
          <p:nvPr/>
        </p:nvSpPr>
        <p:spPr>
          <a:xfrm rot="-818553">
            <a:off x="6117529" y="4900559"/>
            <a:ext cx="609750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6" name="AutoShape 26"/>
          <p:cNvSpPr/>
          <p:nvPr/>
        </p:nvSpPr>
        <p:spPr>
          <a:xfrm rot="865346">
            <a:off x="6116490" y="2407196"/>
            <a:ext cx="611828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7" name="AutoShape 27"/>
          <p:cNvSpPr/>
          <p:nvPr/>
        </p:nvSpPr>
        <p:spPr>
          <a:xfrm rot="839541">
            <a:off x="6117070" y="3725562"/>
            <a:ext cx="610666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8" name="AutoShape 28"/>
          <p:cNvSpPr/>
          <p:nvPr/>
        </p:nvSpPr>
        <p:spPr>
          <a:xfrm rot="860280">
            <a:off x="6116605" y="5048197"/>
            <a:ext cx="611597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9" name="AutoShape 29"/>
          <p:cNvSpPr/>
          <p:nvPr/>
        </p:nvSpPr>
        <p:spPr>
          <a:xfrm rot="2224239">
            <a:off x="6051084" y="2554833"/>
            <a:ext cx="742639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0" name="AutoShape 30"/>
          <p:cNvSpPr/>
          <p:nvPr/>
        </p:nvSpPr>
        <p:spPr>
          <a:xfrm rot="2206690">
            <a:off x="6052506" y="3873200"/>
            <a:ext cx="739796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1" name="AutoShape 31"/>
          <p:cNvSpPr/>
          <p:nvPr/>
        </p:nvSpPr>
        <p:spPr>
          <a:xfrm rot="2220799">
            <a:off x="6051364" y="5195834"/>
            <a:ext cx="742079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2" name="AutoShape 32"/>
          <p:cNvSpPr/>
          <p:nvPr/>
        </p:nvSpPr>
        <p:spPr>
          <a:xfrm rot="-23700">
            <a:off x="6145174" y="1008292"/>
            <a:ext cx="573477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3" name="AutoShape 33"/>
          <p:cNvSpPr/>
          <p:nvPr/>
        </p:nvSpPr>
        <p:spPr>
          <a:xfrm rot="2021402">
            <a:off x="6086874" y="1202841"/>
            <a:ext cx="694330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5" name="AutoShape 35"/>
          <p:cNvSpPr/>
          <p:nvPr/>
        </p:nvSpPr>
        <p:spPr>
          <a:xfrm rot="-3057482">
            <a:off x="2796062" y="2727189"/>
            <a:ext cx="1020201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6" name="AutoShape 36"/>
          <p:cNvSpPr/>
          <p:nvPr/>
        </p:nvSpPr>
        <p:spPr>
          <a:xfrm rot="22161">
            <a:off x="3107671" y="3650060"/>
            <a:ext cx="519804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7" name="AutoShape 37"/>
          <p:cNvSpPr/>
          <p:nvPr/>
        </p:nvSpPr>
        <p:spPr>
          <a:xfrm rot="3067659">
            <a:off x="2793977" y="4573772"/>
            <a:ext cx="1024207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8" name="AutoShape 38"/>
          <p:cNvSpPr/>
          <p:nvPr/>
        </p:nvSpPr>
        <p:spPr>
          <a:xfrm rot="3735108">
            <a:off x="2204481" y="5433922"/>
            <a:ext cx="1941869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9" name="Group 39"/>
          <p:cNvGrpSpPr/>
          <p:nvPr/>
        </p:nvGrpSpPr>
        <p:grpSpPr>
          <a:xfrm>
            <a:off x="3698774" y="2108223"/>
            <a:ext cx="455082" cy="455082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3698774" y="3427267"/>
            <a:ext cx="455082" cy="455082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3698774" y="4749690"/>
            <a:ext cx="455082" cy="455082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3698774" y="6070423"/>
            <a:ext cx="455082" cy="4550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3717824" y="786425"/>
            <a:ext cx="455082" cy="4550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53" name="TextBox 5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541759" y="2408274"/>
            <a:ext cx="2498652" cy="249865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>
              <a:solidFill>
                <a:srgbClr val="352259"/>
              </a:solidFill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2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2617956" y="2711511"/>
            <a:ext cx="143832" cy="14383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59" name="TextBox 59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2617956" y="4443831"/>
            <a:ext cx="143832" cy="14383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62" name="TextBox 62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2867640" y="3112081"/>
            <a:ext cx="143832" cy="14383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65" name="TextBox 65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2867640" y="4051931"/>
            <a:ext cx="143832" cy="14383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68" name="TextBox 68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2963846" y="3580767"/>
            <a:ext cx="143832" cy="14383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71" name="TextBox 7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698700" y="2560320"/>
            <a:ext cx="2184767" cy="2194560"/>
            <a:chOff x="1813" y="0"/>
            <a:chExt cx="809173" cy="812800"/>
          </a:xfrm>
        </p:grpSpPr>
        <p:sp>
          <p:nvSpPr>
            <p:cNvPr id="73" name="Freeform 7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>
              <a:noFill/>
            </a:ln>
          </p:spPr>
        </p:sp>
        <p:sp>
          <p:nvSpPr>
            <p:cNvPr id="74" name="TextBox 74"/>
            <p:cNvSpPr txBox="1"/>
            <p:nvPr/>
          </p:nvSpPr>
          <p:spPr>
            <a:xfrm>
              <a:off x="76200" y="28693"/>
              <a:ext cx="689328" cy="7081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/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thống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400" b="1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đấu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thầu</a:t>
              </a:r>
              <a:endParaRPr lang="en-US" sz="2400" b="1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TextBox 75"/>
          <p:cNvSpPr txBox="1"/>
          <p:nvPr/>
        </p:nvSpPr>
        <p:spPr>
          <a:xfrm>
            <a:off x="4355189" y="839770"/>
            <a:ext cx="139495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Box 76"/>
          <p:cNvSpPr txBox="1"/>
          <p:nvPr/>
        </p:nvSpPr>
        <p:spPr>
          <a:xfrm>
            <a:off x="4228551" y="2108223"/>
            <a:ext cx="1722352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7"/>
          <p:cNvSpPr txBox="1"/>
          <p:nvPr/>
        </p:nvSpPr>
        <p:spPr>
          <a:xfrm>
            <a:off x="4242290" y="6058886"/>
            <a:ext cx="1753022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8"/>
          <p:cNvSpPr txBox="1"/>
          <p:nvPr/>
        </p:nvSpPr>
        <p:spPr>
          <a:xfrm>
            <a:off x="4130398" y="3466651"/>
            <a:ext cx="197680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thầu,dự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79"/>
          <p:cNvSpPr txBox="1"/>
          <p:nvPr/>
        </p:nvSpPr>
        <p:spPr>
          <a:xfrm>
            <a:off x="4247650" y="4741763"/>
            <a:ext cx="1661776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80"/>
          <p:cNvSpPr txBox="1"/>
          <p:nvPr/>
        </p:nvSpPr>
        <p:spPr>
          <a:xfrm>
            <a:off x="6834052" y="529256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2013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2"/>
          <p:cNvSpPr txBox="1"/>
          <p:nvPr/>
        </p:nvSpPr>
        <p:spPr>
          <a:xfrm>
            <a:off x="6834052" y="1797589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63/2014/NĐ-CP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83"/>
          <p:cNvSpPr txBox="1"/>
          <p:nvPr/>
        </p:nvSpPr>
        <p:spPr>
          <a:xfrm>
            <a:off x="6834052" y="3119437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10/2022/TT-BKHĐT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84"/>
          <p:cNvSpPr txBox="1"/>
          <p:nvPr/>
        </p:nvSpPr>
        <p:spPr>
          <a:xfrm>
            <a:off x="6834052" y="4434306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85"/>
          <p:cNvSpPr txBox="1"/>
          <p:nvPr/>
        </p:nvSpPr>
        <p:spPr>
          <a:xfrm>
            <a:off x="6834052" y="3414712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31/2016/TT-BYT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86"/>
          <p:cNvSpPr txBox="1"/>
          <p:nvPr/>
        </p:nvSpPr>
        <p:spPr>
          <a:xfrm>
            <a:off x="6834052" y="4729581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87"/>
          <p:cNvSpPr txBox="1"/>
          <p:nvPr/>
        </p:nvSpPr>
        <p:spPr>
          <a:xfrm>
            <a:off x="6834052" y="3709987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14/2016/TT-BKHĐT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8"/>
          <p:cNvSpPr txBox="1"/>
          <p:nvPr/>
        </p:nvSpPr>
        <p:spPr>
          <a:xfrm>
            <a:off x="6834052" y="5024856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89"/>
          <p:cNvSpPr txBox="1"/>
          <p:nvPr/>
        </p:nvSpPr>
        <p:spPr>
          <a:xfrm>
            <a:off x="6834052" y="4005262"/>
            <a:ext cx="2377789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vi-VN" sz="1200" dirty="0">
                <a:latin typeface="+mj-lt"/>
              </a:rPr>
              <a:t>Thông tư 23/2015/TT-BKHĐT</a:t>
            </a:r>
            <a:endParaRPr lang="vi-VN" sz="1200" dirty="0">
              <a:latin typeface="+mj-lt"/>
            </a:endParaRPr>
          </a:p>
        </p:txBody>
      </p:sp>
      <p:sp>
        <p:nvSpPr>
          <p:cNvPr id="90" name="TextBox 90"/>
          <p:cNvSpPr txBox="1"/>
          <p:nvPr/>
        </p:nvSpPr>
        <p:spPr>
          <a:xfrm>
            <a:off x="6834052" y="5320131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91"/>
          <p:cNvSpPr txBox="1"/>
          <p:nvPr/>
        </p:nvSpPr>
        <p:spPr>
          <a:xfrm>
            <a:off x="6834052" y="2092864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25/2020/NĐ-CP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Box 92"/>
          <p:cNvSpPr txBox="1"/>
          <p:nvPr/>
        </p:nvSpPr>
        <p:spPr>
          <a:xfrm>
            <a:off x="6795952" y="933886"/>
            <a:ext cx="2377789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2016,2017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Box 93"/>
          <p:cNvSpPr txBox="1"/>
          <p:nvPr/>
        </p:nvSpPr>
        <p:spPr>
          <a:xfrm>
            <a:off x="6834052" y="2388139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08/2022/TT-BKHĐT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94"/>
          <p:cNvSpPr txBox="1"/>
          <p:nvPr/>
        </p:nvSpPr>
        <p:spPr>
          <a:xfrm>
            <a:off x="6834052" y="2683414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05/2018/TT-BKHĐT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TextBox 95"/>
          <p:cNvSpPr txBox="1"/>
          <p:nvPr/>
        </p:nvSpPr>
        <p:spPr>
          <a:xfrm>
            <a:off x="6795952" y="1324277"/>
            <a:ext cx="237778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"/>
              </a:lnSpc>
              <a:spcBef>
                <a:spcPct val="0"/>
              </a:spcBef>
            </a:pP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200" dirty="0" smtClean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68499" y="3288578"/>
            <a:ext cx="2498661" cy="571432"/>
            <a:chOff x="0" y="0"/>
            <a:chExt cx="930134" cy="2127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968499" y="1967845"/>
            <a:ext cx="2498661" cy="571432"/>
            <a:chOff x="0" y="0"/>
            <a:chExt cx="930134" cy="2127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968499" y="5930045"/>
            <a:ext cx="2498661" cy="571432"/>
            <a:chOff x="0" y="0"/>
            <a:chExt cx="930134" cy="21271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987549" y="647112"/>
            <a:ext cx="2498661" cy="571432"/>
            <a:chOff x="0" y="0"/>
            <a:chExt cx="930134" cy="21271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968499" y="4609311"/>
            <a:ext cx="2498661" cy="571432"/>
            <a:chOff x="0" y="0"/>
            <a:chExt cx="930134" cy="21271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30134" cy="212717"/>
            </a:xfrm>
            <a:custGeom>
              <a:avLst/>
              <a:gdLst/>
              <a:ahLst/>
              <a:cxnLst/>
              <a:rect l="l" t="t" r="r" b="b"/>
              <a:pathLst>
                <a:path w="930134" h="212717">
                  <a:moveTo>
                    <a:pt x="92953" y="0"/>
                  </a:moveTo>
                  <a:lnTo>
                    <a:pt x="837181" y="0"/>
                  </a:lnTo>
                  <a:cubicBezTo>
                    <a:pt x="888517" y="0"/>
                    <a:pt x="930134" y="41616"/>
                    <a:pt x="930134" y="92953"/>
                  </a:cubicBezTo>
                  <a:lnTo>
                    <a:pt x="930134" y="119765"/>
                  </a:lnTo>
                  <a:cubicBezTo>
                    <a:pt x="930134" y="144417"/>
                    <a:pt x="920340" y="168060"/>
                    <a:pt x="902908" y="185492"/>
                  </a:cubicBezTo>
                  <a:cubicBezTo>
                    <a:pt x="885476" y="202924"/>
                    <a:pt x="861833" y="212717"/>
                    <a:pt x="837181" y="212717"/>
                  </a:cubicBezTo>
                  <a:lnTo>
                    <a:pt x="92953" y="212717"/>
                  </a:lnTo>
                  <a:cubicBezTo>
                    <a:pt x="68300" y="212717"/>
                    <a:pt x="44657" y="202924"/>
                    <a:pt x="27225" y="185492"/>
                  </a:cubicBezTo>
                  <a:cubicBezTo>
                    <a:pt x="9793" y="168060"/>
                    <a:pt x="0" y="144417"/>
                    <a:pt x="0" y="119765"/>
                  </a:cubicBezTo>
                  <a:lnTo>
                    <a:pt x="0" y="92953"/>
                  </a:lnTo>
                  <a:cubicBezTo>
                    <a:pt x="0" y="68300"/>
                    <a:pt x="9793" y="44657"/>
                    <a:pt x="27225" y="27225"/>
                  </a:cubicBezTo>
                  <a:cubicBezTo>
                    <a:pt x="44657" y="9793"/>
                    <a:pt x="68300" y="0"/>
                    <a:pt x="92953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AutoShape 17"/>
          <p:cNvSpPr/>
          <p:nvPr/>
        </p:nvSpPr>
        <p:spPr>
          <a:xfrm rot="-3695278">
            <a:off x="4557016" y="1780631"/>
            <a:ext cx="1938642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5" name="AutoShape 35"/>
          <p:cNvSpPr/>
          <p:nvPr/>
        </p:nvSpPr>
        <p:spPr>
          <a:xfrm rot="-3057482">
            <a:off x="5137091" y="2644986"/>
            <a:ext cx="1020201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6" name="AutoShape 36"/>
          <p:cNvSpPr/>
          <p:nvPr/>
        </p:nvSpPr>
        <p:spPr>
          <a:xfrm rot="22161">
            <a:off x="5448700" y="3567857"/>
            <a:ext cx="519804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7" name="AutoShape 37"/>
          <p:cNvSpPr/>
          <p:nvPr/>
        </p:nvSpPr>
        <p:spPr>
          <a:xfrm rot="3067659">
            <a:off x="5135006" y="4491569"/>
            <a:ext cx="1024207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8" name="AutoShape 38"/>
          <p:cNvSpPr/>
          <p:nvPr/>
        </p:nvSpPr>
        <p:spPr>
          <a:xfrm rot="3735108">
            <a:off x="4545510" y="5351719"/>
            <a:ext cx="1941869" cy="0"/>
          </a:xfrm>
          <a:prstGeom prst="line">
            <a:avLst/>
          </a:prstGeom>
          <a:ln w="9525" cap="flat">
            <a:solidFill>
              <a:srgbClr val="352259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9" name="Group 39"/>
          <p:cNvGrpSpPr/>
          <p:nvPr/>
        </p:nvGrpSpPr>
        <p:grpSpPr>
          <a:xfrm>
            <a:off x="6039803" y="2026020"/>
            <a:ext cx="455082" cy="455082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6039803" y="3345064"/>
            <a:ext cx="455082" cy="455082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6039803" y="4667487"/>
            <a:ext cx="455082" cy="455082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6039803" y="5988220"/>
            <a:ext cx="455082" cy="4550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6058853" y="704222"/>
            <a:ext cx="455082" cy="4550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352259"/>
            </a:solidFill>
          </p:spPr>
        </p:sp>
        <p:sp>
          <p:nvSpPr>
            <p:cNvPr id="53" name="TextBox 5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r>
                <a:rPr lang="en-US" sz="1200">
                  <a:solidFill>
                    <a:srgbClr val="FFFBF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200">
                <a:solidFill>
                  <a:srgbClr val="FFFBF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2866374" y="2310114"/>
            <a:ext cx="2498652" cy="249865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>
              <a:solidFill>
                <a:srgbClr val="352259"/>
              </a:solidFill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2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4958985" y="2629308"/>
            <a:ext cx="143832" cy="14383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59" name="TextBox 59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4958985" y="4361628"/>
            <a:ext cx="143832" cy="14383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62" name="TextBox 62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5208669" y="3029878"/>
            <a:ext cx="143832" cy="14383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65" name="TextBox 65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5208669" y="3969728"/>
            <a:ext cx="143832" cy="14383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68" name="TextBox 68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5304875" y="3498564"/>
            <a:ext cx="143832" cy="14383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 w="9525">
              <a:solidFill>
                <a:srgbClr val="352259"/>
              </a:solidFill>
            </a:ln>
          </p:spPr>
        </p:sp>
        <p:sp>
          <p:nvSpPr>
            <p:cNvPr id="71" name="TextBox 7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40"/>
                </a:lnSpc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3034834" y="2478117"/>
            <a:ext cx="2194560" cy="2194560"/>
            <a:chOff x="1813" y="0"/>
            <a:chExt cx="809173" cy="812800"/>
          </a:xfrm>
        </p:grpSpPr>
        <p:sp>
          <p:nvSpPr>
            <p:cNvPr id="73" name="Freeform 7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CDFF"/>
            </a:solidFill>
            <a:ln>
              <a:noFill/>
            </a:ln>
          </p:spPr>
        </p:sp>
        <p:sp>
          <p:nvSpPr>
            <p:cNvPr id="74" name="TextBox 7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/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Khung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riêng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Đấu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thầu</a:t>
              </a:r>
              <a:r>
                <a:rPr lang="en-US" sz="2400" b="1" dirty="0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400" b="1" dirty="0" err="1" smtClean="0">
                  <a:solidFill>
                    <a:srgbClr val="3522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mạng</a:t>
              </a:r>
              <a:endParaRPr lang="en-US" sz="2400" b="1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TextBox 75"/>
          <p:cNvSpPr txBox="1"/>
          <p:nvPr/>
        </p:nvSpPr>
        <p:spPr>
          <a:xfrm>
            <a:off x="6696218" y="757567"/>
            <a:ext cx="139495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số 04/2017/TT-BKHĐT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Box 76"/>
          <p:cNvSpPr txBox="1"/>
          <p:nvPr/>
        </p:nvSpPr>
        <p:spPr>
          <a:xfrm>
            <a:off x="6569580" y="2026020"/>
            <a:ext cx="1722352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số 08/2022/TT-BKHĐT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7"/>
          <p:cNvSpPr txBox="1"/>
          <p:nvPr/>
        </p:nvSpPr>
        <p:spPr>
          <a:xfrm>
            <a:off x="6583319" y="6041807"/>
            <a:ext cx="1753022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số 06/2021/TT-BKHĐT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8"/>
          <p:cNvSpPr txBox="1"/>
          <p:nvPr/>
        </p:nvSpPr>
        <p:spPr>
          <a:xfrm>
            <a:off x="6471427" y="3384448"/>
            <a:ext cx="197680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số 11/2019/TT-BKHĐT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79"/>
          <p:cNvSpPr txBox="1"/>
          <p:nvPr/>
        </p:nvSpPr>
        <p:spPr>
          <a:xfrm>
            <a:off x="6569636" y="4744357"/>
            <a:ext cx="166177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"/>
              </a:lnSpc>
              <a:spcBef>
                <a:spcPct val="0"/>
              </a:spcBef>
            </a:pPr>
            <a:r>
              <a:rPr lang="vi-VN" sz="1200" dirty="0">
                <a:solidFill>
                  <a:srgbClr val="3522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tư số 05/2018/TT-BKHĐT</a:t>
            </a:r>
            <a:endParaRPr lang="en-US" sz="1200" dirty="0">
              <a:solidFill>
                <a:srgbClr val="3522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hart 1"/>
          <p:cNvGraphicFramePr/>
          <p:nvPr/>
        </p:nvGraphicFramePr>
        <p:xfrm>
          <a:off x="1906270" y="1458595"/>
          <a:ext cx="6637655" cy="4518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Text Box 18"/>
          <p:cNvSpPr txBox="1"/>
          <p:nvPr/>
        </p:nvSpPr>
        <p:spPr>
          <a:xfrm>
            <a:off x="1600200" y="6248400"/>
            <a:ext cx="74295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b="1"/>
              <a:t>Bảng Số lượng gói thầu qua mạng (nguồn Hệ thống mạng đấu thầu quốc gia)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1452</Words>
  <Application>WPS Presentation</Application>
  <PresentationFormat>Custom</PresentationFormat>
  <Paragraphs>127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Clear Sans Bold</vt:lpstr>
      <vt:lpstr>Arimo</vt:lpstr>
      <vt:lpstr>Clear Sans Bold Bold</vt:lpstr>
      <vt:lpstr>Segoe Print</vt:lpstr>
      <vt:lpstr>Comic Sans MS</vt:lpstr>
      <vt:lpstr>Arimo Bold</vt:lpstr>
      <vt:lpstr>Inter Bold</vt:lpstr>
      <vt:lpstr>Kozuka Gothic Pro H</vt:lpstr>
      <vt:lpstr>Inter</vt:lpstr>
      <vt:lpstr>MV Boli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Purple Modern Mind Map and Process Flow Graph</dc:title>
  <dc:creator/>
  <cp:lastModifiedBy>Hải Nam</cp:lastModifiedBy>
  <cp:revision>7</cp:revision>
  <dcterms:created xsi:type="dcterms:W3CDTF">2006-08-16T00:00:00Z</dcterms:created>
  <dcterms:modified xsi:type="dcterms:W3CDTF">2023-02-08T17:28:47Z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F6F129C4D7674C7ABC5553A3CE6301AB</vt:lpwstr>
  </property>
  <property fmtid="{D5CDD505-2E9C-101B-9397-08002B2CF9AE}" pid="3" name="KSOProductBuildVer">
    <vt:lpwstr>1033-11.2.0.11440</vt:lpwstr>
  </property>
</Properties>
</file>